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m" ContentType="application/vnd.ms-visio.drawing.macroEnabled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4"/>
  </p:notesMasterIdLst>
  <p:handoutMasterIdLst>
    <p:handoutMasterId r:id="rId45"/>
  </p:handoutMasterIdLst>
  <p:sldIdLst>
    <p:sldId id="442" r:id="rId2"/>
    <p:sldId id="520" r:id="rId3"/>
    <p:sldId id="532" r:id="rId4"/>
    <p:sldId id="514" r:id="rId5"/>
    <p:sldId id="484" r:id="rId6"/>
    <p:sldId id="498" r:id="rId7"/>
    <p:sldId id="509" r:id="rId8"/>
    <p:sldId id="511" r:id="rId9"/>
    <p:sldId id="510" r:id="rId10"/>
    <p:sldId id="521" r:id="rId11"/>
    <p:sldId id="512" r:id="rId12"/>
    <p:sldId id="513" r:id="rId13"/>
    <p:sldId id="493" r:id="rId14"/>
    <p:sldId id="497" r:id="rId15"/>
    <p:sldId id="500" r:id="rId16"/>
    <p:sldId id="499" r:id="rId17"/>
    <p:sldId id="486" r:id="rId18"/>
    <p:sldId id="517" r:id="rId19"/>
    <p:sldId id="534" r:id="rId20"/>
    <p:sldId id="523" r:id="rId21"/>
    <p:sldId id="522" r:id="rId22"/>
    <p:sldId id="516" r:id="rId23"/>
    <p:sldId id="518" r:id="rId24"/>
    <p:sldId id="533" r:id="rId25"/>
    <p:sldId id="531" r:id="rId26"/>
    <p:sldId id="527" r:id="rId27"/>
    <p:sldId id="526" r:id="rId28"/>
    <p:sldId id="528" r:id="rId29"/>
    <p:sldId id="529" r:id="rId30"/>
    <p:sldId id="530" r:id="rId31"/>
    <p:sldId id="494" r:id="rId32"/>
    <p:sldId id="524" r:id="rId33"/>
    <p:sldId id="525" r:id="rId34"/>
    <p:sldId id="501" r:id="rId35"/>
    <p:sldId id="502" r:id="rId36"/>
    <p:sldId id="503" r:id="rId37"/>
    <p:sldId id="504" r:id="rId38"/>
    <p:sldId id="535" r:id="rId39"/>
    <p:sldId id="505" r:id="rId40"/>
    <p:sldId id="506" r:id="rId41"/>
    <p:sldId id="508" r:id="rId42"/>
    <p:sldId id="536" r:id="rId43"/>
  </p:sldIdLst>
  <p:sldSz cx="9144000" cy="6858000" type="screen4x3"/>
  <p:notesSz cx="6877050" cy="100028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  <a:srgbClr val="FF6600"/>
    <a:srgbClr val="E9F8B2"/>
    <a:srgbClr val="D5E9FB"/>
    <a:srgbClr val="FAECFE"/>
    <a:srgbClr val="C7CCFB"/>
    <a:srgbClr val="F3D5FB"/>
    <a:srgbClr val="D3FDEF"/>
    <a:srgbClr val="D5D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6421" autoAdjust="0"/>
  </p:normalViewPr>
  <p:slideViewPr>
    <p:cSldViewPr>
      <p:cViewPr varScale="1">
        <p:scale>
          <a:sx n="112" d="100"/>
          <a:sy n="112" d="100"/>
        </p:scale>
        <p:origin x="145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485" cy="5001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94953" y="0"/>
            <a:ext cx="2980485" cy="500142"/>
          </a:xfrm>
          <a:prstGeom prst="rect">
            <a:avLst/>
          </a:prstGeom>
        </p:spPr>
        <p:txBody>
          <a:bodyPr vert="horz" wrap="square" lIns="92546" tIns="46273" rIns="92546" bIns="4627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F62E2B45-C4C3-446B-9B30-857B85EB3B96}" type="datetime1">
              <a:rPr lang="de-DE"/>
              <a:pPr>
                <a:defRPr/>
              </a:pPr>
              <a:t>01.09.2019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01094"/>
            <a:ext cx="2980485" cy="5001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94953" y="9501094"/>
            <a:ext cx="2980485" cy="50014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43702CE-3174-44BD-B8DD-1211963DA00A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195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485" cy="5001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94953" y="0"/>
            <a:ext cx="2980485" cy="500142"/>
          </a:xfrm>
          <a:prstGeom prst="rect">
            <a:avLst/>
          </a:prstGeom>
        </p:spPr>
        <p:txBody>
          <a:bodyPr vert="horz" wrap="square" lIns="92546" tIns="46273" rIns="92546" bIns="4627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6590FDAD-2F98-4682-B97D-10EFB001AF5B}" type="datetime1">
              <a:rPr lang="de-DE"/>
              <a:pPr>
                <a:defRPr/>
              </a:pPr>
              <a:t>01.09.2019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0062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7060" y="4751348"/>
            <a:ext cx="5502930" cy="4501277"/>
          </a:xfrm>
          <a:prstGeom prst="rect">
            <a:avLst/>
          </a:prstGeom>
        </p:spPr>
        <p:txBody>
          <a:bodyPr vert="horz" wrap="square" lIns="92546" tIns="46273" rIns="92546" bIns="46273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01094"/>
            <a:ext cx="2980485" cy="5001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94953" y="9501094"/>
            <a:ext cx="2980485" cy="50014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37E2F81-0D73-4AB7-8E16-9CDA20D7800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124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E2F81-0D73-4AB7-8E16-9CDA20D7800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60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Losev</a:t>
            </a:r>
            <a:r>
              <a:rPr lang="en-US" dirty="0"/>
              <a:t>: In the mid 1920’s the Russian scientist</a:t>
            </a:r>
            <a:r>
              <a:rPr lang="en-US" baseline="0" dirty="0"/>
              <a:t> and inventor </a:t>
            </a:r>
            <a:r>
              <a:rPr lang="de-CH" dirty="0"/>
              <a:t>Oleg </a:t>
            </a:r>
            <a:r>
              <a:rPr lang="de-CH" dirty="0" err="1"/>
              <a:t>Vladimirovich</a:t>
            </a:r>
            <a:r>
              <a:rPr lang="de-CH" dirty="0"/>
              <a:t> </a:t>
            </a:r>
            <a:r>
              <a:rPr lang="de-CH" dirty="0" err="1"/>
              <a:t>Losev</a:t>
            </a:r>
            <a:r>
              <a:rPr lang="de-CH" dirty="0"/>
              <a:t> </a:t>
            </a:r>
            <a:r>
              <a:rPr lang="en-US" dirty="0"/>
              <a:t>observed emission of light e.g. from silicon carbide crystal rectifier diodes that were used in radio receivers when current was passed through them. He furthermore</a:t>
            </a:r>
            <a:r>
              <a:rPr lang="en-US" baseline="0" dirty="0"/>
              <a:t> showed that the produced light is kind of a “cold” light. </a:t>
            </a:r>
            <a:r>
              <a:rPr lang="en-US" dirty="0"/>
              <a:t>These effectively constituted the discovery of what we now know as the </a:t>
            </a:r>
            <a:r>
              <a:rPr lang="en-US" dirty="0" err="1"/>
              <a:t>the</a:t>
            </a:r>
            <a:r>
              <a:rPr lang="en-US" dirty="0"/>
              <a:t> LED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E2F81-0D73-4AB7-8E16-9CDA20D7800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11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Losev</a:t>
            </a:r>
            <a:r>
              <a:rPr lang="en-US" dirty="0"/>
              <a:t>: In the mid 1920’s the Russian scientist</a:t>
            </a:r>
            <a:r>
              <a:rPr lang="en-US" baseline="0" dirty="0"/>
              <a:t> and inventor </a:t>
            </a:r>
            <a:r>
              <a:rPr lang="de-CH" dirty="0"/>
              <a:t>Oleg </a:t>
            </a:r>
            <a:r>
              <a:rPr lang="de-CH" dirty="0" err="1"/>
              <a:t>Vladimirovich</a:t>
            </a:r>
            <a:r>
              <a:rPr lang="de-CH" dirty="0"/>
              <a:t> </a:t>
            </a:r>
            <a:r>
              <a:rPr lang="de-CH" dirty="0" err="1"/>
              <a:t>Losev</a:t>
            </a:r>
            <a:r>
              <a:rPr lang="de-CH" dirty="0"/>
              <a:t> </a:t>
            </a:r>
            <a:r>
              <a:rPr lang="en-US" dirty="0"/>
              <a:t>observed emission of light e.g. from silicon carbide crystal rectifier diodes that were used in radio receivers when current was passed through them. He furthermore</a:t>
            </a:r>
            <a:r>
              <a:rPr lang="en-US" baseline="0" dirty="0"/>
              <a:t> showed that the produced light is kind of cold light. </a:t>
            </a:r>
            <a:r>
              <a:rPr lang="en-US" dirty="0"/>
              <a:t>These effectively constituted the discovery of what we now know as the </a:t>
            </a:r>
            <a:r>
              <a:rPr lang="en-US" dirty="0" err="1"/>
              <a:t>the</a:t>
            </a:r>
            <a:r>
              <a:rPr lang="en-US" dirty="0"/>
              <a:t> LED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E2F81-0D73-4AB7-8E16-9CDA20D7800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922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E2F81-0D73-4AB7-8E16-9CDA20D7800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084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E2F81-0D73-4AB7-8E16-9CDA20D7800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323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E2F81-0D73-4AB7-8E16-9CDA20D7800B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22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E2F81-0D73-4AB7-8E16-9CDA20D7800B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935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E2F81-0D73-4AB7-8E16-9CDA20D7800B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789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6210" y="1617363"/>
            <a:ext cx="6956120" cy="1668761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7950" y="5357826"/>
            <a:ext cx="6985000" cy="808024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89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9144000" cy="1214438"/>
          </a:xfrm>
          <a:prstGeom prst="rect">
            <a:avLst/>
          </a:prstGeom>
          <a:solidFill>
            <a:srgbClr val="226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4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0738" y="119063"/>
            <a:ext cx="1833562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8"/>
          <p:cNvSpPr txBox="1">
            <a:spLocks noChangeArrowheads="1"/>
          </p:cNvSpPr>
          <p:nvPr/>
        </p:nvSpPr>
        <p:spPr bwMode="auto">
          <a:xfrm>
            <a:off x="98425" y="6524625"/>
            <a:ext cx="245745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CH" sz="700" dirty="0"/>
              <a:t>Zurich Universities of </a:t>
            </a:r>
          </a:p>
          <a:p>
            <a:pPr eaLnBrk="1" hangingPunct="1">
              <a:defRPr/>
            </a:pPr>
            <a:r>
              <a:rPr lang="de-CH" sz="700" dirty="0"/>
              <a:t>Applied Sciences and Arts</a:t>
            </a:r>
            <a:endParaRPr lang="de-DE" sz="7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75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70682" y="6462041"/>
            <a:ext cx="1038474" cy="175662"/>
          </a:xfrm>
          <a:prstGeom prst="rect">
            <a:avLst/>
          </a:prstGeom>
          <a:ln/>
        </p:spPr>
        <p:txBody>
          <a:bodyPr lIns="80147" tIns="40074" rIns="80147" bIns="40074"/>
          <a:lstStyle>
            <a:lvl1pPr>
              <a:defRPr/>
            </a:lvl1pPr>
          </a:lstStyle>
          <a:p>
            <a:pPr>
              <a:defRPr/>
            </a:pPr>
            <a:fld id="{7FD0B21E-9BD6-47E6-A475-244777773D0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1214438"/>
          </a:xfrm>
          <a:prstGeom prst="rect">
            <a:avLst/>
          </a:prstGeom>
          <a:solidFill>
            <a:srgbClr val="226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pic>
        <p:nvPicPr>
          <p:cNvPr id="1027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0738" y="119063"/>
            <a:ext cx="1833562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107950" y="188913"/>
            <a:ext cx="69469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07950" y="1628775"/>
            <a:ext cx="89281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30" name="Textfeld 8"/>
          <p:cNvSpPr txBox="1">
            <a:spLocks noChangeArrowheads="1"/>
          </p:cNvSpPr>
          <p:nvPr/>
        </p:nvSpPr>
        <p:spPr bwMode="auto">
          <a:xfrm>
            <a:off x="98425" y="6524625"/>
            <a:ext cx="245745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CH" sz="700" dirty="0"/>
              <a:t>Zurich Universities of </a:t>
            </a:r>
          </a:p>
          <a:p>
            <a:pPr eaLnBrk="1" hangingPunct="1">
              <a:defRPr/>
            </a:pPr>
            <a:r>
              <a:rPr lang="de-CH" sz="700" dirty="0"/>
              <a:t>Applied Sciences and Arts</a:t>
            </a:r>
            <a:endParaRPr lang="de-DE" sz="70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9562" y="6664325"/>
            <a:ext cx="1214438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Aft>
                <a:spcPct val="0"/>
              </a:spcAft>
              <a:defRPr sz="9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862A390-E72F-4DBB-8573-913CAD467CE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5" r:id="rId1"/>
    <p:sldLayoutId id="2147484636" r:id="rId2"/>
    <p:sldLayoutId id="2147484637" r:id="rId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+mj-lt"/>
          <a:ea typeface="ＭＳ Ｐゴシック" pitchFamily="-110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pitchFamily="-110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pitchFamily="-110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pitchFamily="-110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pitchFamily="-110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10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SzPct val="105000"/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pitchFamily="-110" charset="-128"/>
          <a:cs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66AB"/>
        </a:buClr>
        <a:buFont typeface="Arial" charset="0"/>
        <a:buChar char="•"/>
        <a:defRPr sz="1200" kern="1200">
          <a:solidFill>
            <a:schemeClr val="tx1"/>
          </a:solidFill>
          <a:latin typeface="+mn-lt"/>
          <a:ea typeface="ＭＳ Ｐゴシック" pitchFamily="-110" charset="-128"/>
          <a:cs typeface="ＭＳ Ｐゴシック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.gov/sites/prod/files/2016/09/f33/energysavingsforecast16_2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.gov/sites/prod/files/2016/09/f33/energysavingsforecast16_2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jpeg"/><Relationship Id="rId5" Type="http://schemas.openxmlformats.org/officeDocument/2006/relationships/image" Target="../media/image63.emf"/><Relationship Id="rId4" Type="http://schemas.openxmlformats.org/officeDocument/2006/relationships/package" Target="../embeddings/Microsoft_Visio_Drawing8.vsdx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package" Target="../embeddings/Microsoft_Visio_Drawing1.vsdx"/><Relationship Id="rId7" Type="http://schemas.openxmlformats.org/officeDocument/2006/relationships/package" Target="../embeddings/Microsoft_Visio_Drawing3.vsdx"/><Relationship Id="rId12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11" Type="http://schemas.openxmlformats.org/officeDocument/2006/relationships/image" Target="../media/image14.jpeg"/><Relationship Id="rId5" Type="http://schemas.openxmlformats.org/officeDocument/2006/relationships/package" Target="../embeddings/Microsoft_Visio_Drawing2.vsdx"/><Relationship Id="rId10" Type="http://schemas.openxmlformats.org/officeDocument/2006/relationships/image" Target="../media/image13.jpeg"/><Relationship Id="rId4" Type="http://schemas.openxmlformats.org/officeDocument/2006/relationships/image" Target="../media/image9.emf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hyperphysics.phy-astr.gsu.ed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se.rpi.edu/~schubert/Light-Emitting-Diodes-dot-org/Sample-Chapter.pdf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Macro-Enabled_Drawing.vsdm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6.png"/><Relationship Id="rId4" Type="http://schemas.openxmlformats.org/officeDocument/2006/relationships/image" Target="../media/image8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7.png"/><Relationship Id="rId5" Type="http://schemas.openxmlformats.org/officeDocument/2006/relationships/image" Target="../media/image85.emf"/><Relationship Id="rId4" Type="http://schemas.openxmlformats.org/officeDocument/2006/relationships/package" Target="../embeddings/Microsoft_Visio_Drawing9.vsd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Visio_Drawing10.vsdx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e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31.emf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0682" y="6462041"/>
            <a:ext cx="1038474" cy="175662"/>
          </a:xfrm>
          <a:prstGeom prst="rect">
            <a:avLst/>
          </a:prstGeom>
          <a:noFill/>
        </p:spPr>
        <p:txBody>
          <a:bodyPr lIns="80147" tIns="40074" rIns="80147" bIns="40074"/>
          <a:lstStyle/>
          <a:p>
            <a:pPr defTabSz="914179"/>
            <a:fld id="{66A0D6D8-9336-433E-9437-6CA8404988E2}" type="slidenum">
              <a:rPr lang="en-US" smtClean="0"/>
              <a:pPr defTabSz="914179"/>
              <a:t>1</a:t>
            </a:fld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79512" y="2276872"/>
            <a:ext cx="8136904" cy="573373"/>
          </a:xfrm>
          <a:prstGeom prst="rect">
            <a:avLst/>
          </a:prstGeom>
          <a:noFill/>
        </p:spPr>
        <p:txBody>
          <a:bodyPr wrap="square" lIns="80147" tIns="40074" rIns="80147" bIns="40074" rtlCol="0">
            <a:spAutoFit/>
          </a:bodyPr>
          <a:lstStyle/>
          <a:p>
            <a:pPr>
              <a:tabLst>
                <a:tab pos="393779" algn="l"/>
              </a:tabLst>
            </a:pPr>
            <a:r>
              <a:rPr lang="en-US" sz="3200" dirty="0">
                <a:solidFill>
                  <a:srgbClr val="0064BA"/>
                </a:solidFill>
                <a:latin typeface="+mj-lt"/>
                <a:ea typeface="+mj-ea"/>
                <a:cs typeface="+mj-cs"/>
              </a:rPr>
              <a:t>Power LEDs for Lighting</a:t>
            </a:r>
          </a:p>
        </p:txBody>
      </p:sp>
      <p:sp>
        <p:nvSpPr>
          <p:cNvPr id="6" name="Rechteck 5"/>
          <p:cNvSpPr/>
          <p:nvPr/>
        </p:nvSpPr>
        <p:spPr>
          <a:xfrm>
            <a:off x="107504" y="116632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ETP	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36" y="3824740"/>
            <a:ext cx="2122794" cy="864096"/>
          </a:xfrm>
          <a:prstGeom prst="rect">
            <a:avLst/>
          </a:prstGeom>
        </p:spPr>
      </p:pic>
      <p:pic>
        <p:nvPicPr>
          <p:cNvPr id="8" name="Picture 10" descr="http://www.mrwatt.eu/72-264-thickbox/high-power-led-3w-cold-white-200-220l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5346638"/>
            <a:ext cx="1030362" cy="103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www.luxexcel.com/wp-content/uploads/2015/02/LED-Luminai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1968" y="4206878"/>
            <a:ext cx="1336541" cy="12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ndoor LED lighting Reasons Why We Go For Led Light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4206878"/>
            <a:ext cx="3634772" cy="22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 of LED Lighting ?</a:t>
            </a:r>
          </a:p>
        </p:txBody>
      </p:sp>
      <p:sp>
        <p:nvSpPr>
          <p:cNvPr id="3" name="Inhaltsplatzhalter 2"/>
          <p:cNvSpPr txBox="1">
            <a:spLocks/>
          </p:cNvSpPr>
          <p:nvPr/>
        </p:nvSpPr>
        <p:spPr bwMode="auto">
          <a:xfrm>
            <a:off x="-40544" y="1433414"/>
            <a:ext cx="8767588" cy="524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6390" name="Picture 6" descr="Resolution 5000x4000px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5554822" cy="44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323528" y="1433414"/>
            <a:ext cx="7704856" cy="362120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High efficiency </a:t>
            </a:r>
            <a:r>
              <a:rPr lang="en-US" sz="1800" dirty="0">
                <a:sym typeface="Wingdings" panose="05000000000000000000" pitchFamily="2" charset="2"/>
              </a:rPr>
              <a:t> energy savings</a:t>
            </a:r>
            <a:br>
              <a:rPr lang="en-US" sz="1800" dirty="0">
                <a:sym typeface="Wingdings" panose="05000000000000000000" pitchFamily="2" charset="2"/>
              </a:rPr>
            </a:b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/>
              <a:t>Longer lifetimes </a:t>
            </a:r>
            <a:r>
              <a:rPr lang="en-US" sz="1800" dirty="0">
                <a:sym typeface="Wingdings" panose="05000000000000000000" pitchFamily="2" charset="2"/>
              </a:rPr>
              <a:t> cost savings, better reliability</a:t>
            </a:r>
            <a:br>
              <a:rPr lang="en-US" sz="1800" dirty="0">
                <a:sym typeface="Wingdings" panose="05000000000000000000" pitchFamily="2" charset="2"/>
              </a:rPr>
            </a:b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Mechanical robustness  Well suited for mobile applications</a:t>
            </a:r>
            <a:br>
              <a:rPr lang="en-US" sz="1800" dirty="0">
                <a:sym typeface="Wingdings" panose="05000000000000000000" pitchFamily="2" charset="2"/>
              </a:rPr>
            </a:b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White LEDs and colored  LEDs available  e.g. for </a:t>
            </a:r>
            <a:r>
              <a:rPr lang="en-US" sz="1800" dirty="0" err="1">
                <a:sym typeface="Wingdings" panose="05000000000000000000" pitchFamily="2" charset="2"/>
              </a:rPr>
              <a:t>Moodlights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Fast response  No warm-up times </a:t>
            </a:r>
            <a:br>
              <a:rPr lang="en-US" sz="1800" dirty="0">
                <a:sym typeface="Wingdings" panose="05000000000000000000" pitchFamily="2" charset="2"/>
              </a:rPr>
            </a:b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Dimmable, easy </a:t>
            </a:r>
            <a:r>
              <a:rPr lang="en-US" sz="1800">
                <a:sym typeface="Wingdings" panose="05000000000000000000" pitchFamily="2" charset="2"/>
              </a:rPr>
              <a:t>to control</a:t>
            </a:r>
            <a:br>
              <a:rPr lang="en-US" sz="1800">
                <a:sym typeface="Wingdings" panose="05000000000000000000" pitchFamily="2" charset="2"/>
              </a:rPr>
            </a:b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…</a:t>
            </a:r>
          </a:p>
          <a:p>
            <a:pPr marL="0" indent="0">
              <a:buNone/>
            </a:pPr>
            <a:br>
              <a:rPr lang="en-US" sz="1800" dirty="0">
                <a:sym typeface="Wingdings" panose="05000000000000000000" pitchFamily="2" charset="2"/>
              </a:rPr>
            </a:br>
            <a:br>
              <a:rPr lang="en-US" sz="1800" dirty="0">
                <a:sym typeface="Wingdings" panose="05000000000000000000" pitchFamily="2" charset="2"/>
              </a:rPr>
            </a:br>
            <a:endParaRPr lang="en-US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265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76" y="1169691"/>
            <a:ext cx="7816414" cy="44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69219" y="6103947"/>
            <a:ext cx="669674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br>
              <a:rPr lang="en-US" sz="1100" dirty="0"/>
            </a:br>
            <a:r>
              <a:rPr lang="en-US" sz="1000" dirty="0">
                <a:hlinkClick r:id="rId3"/>
              </a:rPr>
              <a:t>U.S. Department of Energy (DOE), Energy Savings Forecast of </a:t>
            </a:r>
            <a:r>
              <a:rPr lang="en-US" sz="1000" dirty="0" err="1">
                <a:hlinkClick r:id="rId3"/>
              </a:rPr>
              <a:t>SSLLighting</a:t>
            </a:r>
            <a:r>
              <a:rPr lang="en-US" sz="1000" dirty="0">
                <a:hlinkClick r:id="rId3"/>
              </a:rPr>
              <a:t> in General Illumination Applications</a:t>
            </a:r>
            <a:r>
              <a:rPr lang="en-US" sz="140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251520" y="233065"/>
            <a:ext cx="69469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+mj-lt"/>
                <a:ea typeface="ＭＳ Ｐゴシック" pitchFamily="-110" charset="-128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ＭＳ Ｐゴシック" pitchFamily="-110" charset="-128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ＭＳ Ｐゴシック" pitchFamily="-110" charset="-128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ＭＳ Ｐゴシック" pitchFamily="-110" charset="-128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  <a:ea typeface="ＭＳ Ｐゴシック" pitchFamily="-110" charset="-128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/>
              <a:t>Energy Savings Forecast</a:t>
            </a:r>
          </a:p>
          <a:p>
            <a:r>
              <a:rPr lang="en-US" dirty="0"/>
              <a:t>with LED Lighting (in the USA)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0" y="2348880"/>
            <a:ext cx="1475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1quad </a:t>
            </a:r>
            <a:r>
              <a:rPr lang="en-US" sz="1600" dirty="0">
                <a:latin typeface="Calibri" panose="020F0502020204030204" pitchFamily="34" charset="0"/>
              </a:rPr>
              <a:t>≈ </a:t>
            </a: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</a:rPr>
              <a:t>10</a:t>
            </a:r>
            <a:r>
              <a:rPr lang="en-US" sz="1600" baseline="30000" dirty="0">
                <a:latin typeface="Calibri" panose="020F0502020204030204" pitchFamily="34" charset="0"/>
              </a:rPr>
              <a:t>18</a:t>
            </a:r>
            <a:r>
              <a:rPr lang="en-US" sz="1600" dirty="0">
                <a:latin typeface="Calibri" panose="020F0502020204030204" pitchFamily="34" charset="0"/>
              </a:rPr>
              <a:t> Joule</a:t>
            </a: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</a:rPr>
              <a:t>or</a:t>
            </a: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</a:rPr>
              <a:t>293 10</a:t>
            </a:r>
            <a:r>
              <a:rPr lang="en-US" sz="1600" baseline="30000" dirty="0">
                <a:latin typeface="Calibri" panose="020F0502020204030204" pitchFamily="34" charset="0"/>
              </a:rPr>
              <a:t>9 </a:t>
            </a:r>
            <a:r>
              <a:rPr lang="en-US" sz="1600" dirty="0">
                <a:latin typeface="Calibri" panose="020F0502020204030204" pitchFamily="34" charset="0"/>
              </a:rPr>
              <a:t>kWh</a:t>
            </a:r>
          </a:p>
          <a:p>
            <a:endParaRPr lang="en-US" sz="1600" dirty="0">
              <a:latin typeface="Calibri" panose="020F0502020204030204" pitchFamily="34" charset="0"/>
            </a:endParaRP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Rechteck 6"/>
          <p:cNvSpPr/>
          <p:nvPr/>
        </p:nvSpPr>
        <p:spPr>
          <a:xfrm>
            <a:off x="5940152" y="5650853"/>
            <a:ext cx="28083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</a:rPr>
              <a:t>DOE = US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55822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3091"/>
            <a:ext cx="72390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for Lighting Technologies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187624" y="1484784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586731" y="1323759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Lighting Service Forecast 2015 .. 2030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690440" y="6000077"/>
            <a:ext cx="6304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HID = High Intensity Discharge,  CFL = Compact Fluorescent, T12/T8/T5 = </a:t>
            </a:r>
            <a:r>
              <a:rPr lang="en-US" sz="1100" dirty="0" err="1"/>
              <a:t>Flourescent</a:t>
            </a:r>
            <a:r>
              <a:rPr lang="en-US" sz="1100" dirty="0"/>
              <a:t> Lamps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691680" y="6347355"/>
            <a:ext cx="669674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br>
              <a:rPr lang="en-US" sz="1100" dirty="0"/>
            </a:br>
            <a:r>
              <a:rPr lang="en-US" sz="1000" dirty="0">
                <a:hlinkClick r:id="rId3"/>
              </a:rPr>
              <a:t>U.S. Department of Energy (DOE), Energy Savings Forecast of </a:t>
            </a:r>
            <a:r>
              <a:rPr lang="en-US" sz="1000" dirty="0" err="1">
                <a:hlinkClick r:id="rId3"/>
              </a:rPr>
              <a:t>SSLLighting</a:t>
            </a:r>
            <a:r>
              <a:rPr lang="en-US" sz="1000" dirty="0">
                <a:hlinkClick r:id="rId3"/>
              </a:rPr>
              <a:t> in General Illumination Applications</a:t>
            </a:r>
            <a:r>
              <a:rPr lang="en-US" sz="14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LEDs work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5900" y="1484784"/>
            <a:ext cx="8460556" cy="4537075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A LED (Light Emitting </a:t>
            </a:r>
            <a:r>
              <a:rPr lang="en-US" sz="1800" noProof="0" dirty="0" err="1"/>
              <a:t>Diod</a:t>
            </a:r>
            <a:r>
              <a:rPr lang="en-US" sz="1800" dirty="0"/>
              <a:t>e) is a semiconductor diode which is able to emit light from its PN junction.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LED symbol:</a:t>
            </a:r>
            <a:endParaRPr lang="en-US" sz="1800" noProof="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PN Junction:</a:t>
            </a:r>
          </a:p>
          <a:p>
            <a:pPr marL="0" indent="0">
              <a:buNone/>
            </a:pPr>
            <a:endParaRPr lang="en-US" sz="1800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3" y="2494768"/>
            <a:ext cx="2122794" cy="86409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358864"/>
            <a:ext cx="3259083" cy="22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9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LEDs work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983" y="1874959"/>
            <a:ext cx="4830209" cy="2966945"/>
          </a:xfrm>
          <a:prstGeom prst="rect">
            <a:avLst/>
          </a:prstGeom>
        </p:spPr>
      </p:pic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323528" y="1412776"/>
            <a:ext cx="7848872" cy="191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dirty="0"/>
              <a:t>Recombination of holes and electrons at the PN junction emits light.</a:t>
            </a:r>
          </a:p>
          <a:p>
            <a:pPr marL="0" indent="0">
              <a:buFont typeface="Arial" charset="0"/>
              <a:buNone/>
            </a:pPr>
            <a:endParaRPr lang="en-US" sz="1800" dirty="0"/>
          </a:p>
          <a:p>
            <a:pPr marL="0" indent="0">
              <a:buFont typeface="Arial" charset="0"/>
              <a:buNone/>
            </a:pPr>
            <a:endParaRPr lang="en-US" sz="1800" dirty="0"/>
          </a:p>
          <a:p>
            <a:pPr marL="0" indent="0">
              <a:buFont typeface="Arial" charset="0"/>
              <a:buNone/>
            </a:pPr>
            <a:endParaRPr lang="en-US" sz="1800" dirty="0"/>
          </a:p>
          <a:p>
            <a:pPr marL="0" indent="0">
              <a:buFont typeface="Arial" charset="0"/>
              <a:buNone/>
            </a:pPr>
            <a:endParaRPr lang="en-US" sz="1800" dirty="0"/>
          </a:p>
          <a:p>
            <a:pPr marL="0" indent="0">
              <a:buFont typeface="Arial" charset="0"/>
              <a:buNone/>
            </a:pPr>
            <a:endParaRPr lang="en-US" sz="1800" dirty="0"/>
          </a:p>
        </p:txBody>
      </p:sp>
      <p:cxnSp>
        <p:nvCxnSpPr>
          <p:cNvPr id="4" name="Gerade Verbindung mit Pfeil 3"/>
          <p:cNvCxnSpPr>
            <a:cxnSpLocks/>
          </p:cNvCxnSpPr>
          <p:nvPr/>
        </p:nvCxnSpPr>
        <p:spPr>
          <a:xfrm flipH="1" flipV="1">
            <a:off x="3896014" y="3947496"/>
            <a:ext cx="351950" cy="1209696"/>
          </a:xfrm>
          <a:prstGeom prst="straightConnector1">
            <a:avLst/>
          </a:prstGeom>
          <a:ln w="15875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haltsplatzhalt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07035" y="4568185"/>
            <a:ext cx="1962825" cy="14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6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LEDs work</a:t>
            </a:r>
            <a:endParaRPr lang="en-US" noProof="0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100534" y="1370914"/>
            <a:ext cx="6631706" cy="429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dirty="0"/>
              <a:t>Bandgap model shows:</a:t>
            </a:r>
          </a:p>
          <a:p>
            <a:pPr marL="0" indent="0">
              <a:buNone/>
            </a:pPr>
            <a:r>
              <a:rPr lang="en-US" sz="1800" dirty="0"/>
              <a:t>Due to recombination, electrons fall into a lower energy band. The difference of energy (bandgap energy E</a:t>
            </a:r>
            <a:r>
              <a:rPr lang="en-US" sz="1800" baseline="-25000" dirty="0"/>
              <a:t>G</a:t>
            </a:r>
            <a:r>
              <a:rPr lang="en-US" sz="1800" dirty="0"/>
              <a:t>) is released in form of a photon (equivalent to emission of light).</a:t>
            </a:r>
          </a:p>
          <a:p>
            <a:endParaRPr lang="en-US" sz="1800" dirty="0"/>
          </a:p>
          <a:p>
            <a:pPr marL="0" indent="0">
              <a:buFont typeface="Arial" charset="0"/>
              <a:buNone/>
            </a:pPr>
            <a:endParaRPr lang="en-US" sz="1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708920"/>
            <a:ext cx="6227043" cy="3557551"/>
          </a:xfrm>
          <a:prstGeom prst="rect">
            <a:avLst/>
          </a:prstGeom>
        </p:spPr>
      </p:pic>
      <p:pic>
        <p:nvPicPr>
          <p:cNvPr id="8" name="Inhaltsplatzhalt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44208" y="1533391"/>
            <a:ext cx="1807353" cy="1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4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LEDs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/>
              <p:cNvSpPr txBox="1">
                <a:spLocks/>
              </p:cNvSpPr>
              <p:nvPr/>
            </p:nvSpPr>
            <p:spPr bwMode="auto">
              <a:xfrm>
                <a:off x="395536" y="1484783"/>
                <a:ext cx="8460432" cy="4248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SzPct val="105000"/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Energy of emitted photons (band gap energy) is given by: </a:t>
                </a:r>
                <a:br>
                  <a:rPr lang="en-US" sz="1800" b="0" i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800" b="0" i="0" smtClean="0"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where:	h = Planck’s constant = 4.136·10-15 eVs</a:t>
                </a:r>
              </a:p>
              <a:p>
                <a:pPr marL="400050" lvl="1" indent="0">
                  <a:buNone/>
                </a:pPr>
                <a:r>
                  <a:rPr lang="en-US" sz="1800" dirty="0"/>
                  <a:t>	c = speed of light = 2.998 ·10</a:t>
                </a:r>
                <a:r>
                  <a:rPr lang="en-US" sz="1800" baseline="30000" dirty="0"/>
                  <a:t>8</a:t>
                </a:r>
                <a:r>
                  <a:rPr lang="en-US" sz="1800" dirty="0"/>
                  <a:t> m/s</a:t>
                </a:r>
                <a:br>
                  <a:rPr lang="en-US" sz="1800" dirty="0"/>
                </a:br>
                <a:r>
                  <a:rPr lang="en-US" sz="1800" dirty="0"/>
                  <a:t>	f  = frequency </a:t>
                </a:r>
              </a:p>
              <a:p>
                <a:pPr marL="400050" lvl="1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= wave length</a:t>
                </a:r>
              </a:p>
              <a:p>
                <a:pPr marL="0" indent="0">
                  <a:buNone/>
                </a:pPr>
                <a:r>
                  <a:rPr lang="en-US" sz="1800" dirty="0"/>
                  <a:t>Therefore:</a:t>
                </a:r>
                <a14:m>
                  <m:oMath xmlns:m="http://schemas.openxmlformats.org/officeDocument/2006/math">
                    <m:r>
                      <a:rPr lang="de-CH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1240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𝑒𝑉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Wave length (= the characteristic color) of the emitted light depends directly on the band gap energy E</a:t>
                </a:r>
                <a:r>
                  <a:rPr lang="en-US" sz="1800" baseline="-25000" dirty="0"/>
                  <a:t>G</a:t>
                </a:r>
                <a:r>
                  <a:rPr lang="en-US" sz="1800" dirty="0"/>
                  <a:t>. And E</a:t>
                </a:r>
                <a:r>
                  <a:rPr lang="en-US" sz="1800" baseline="-25000" dirty="0"/>
                  <a:t>G</a:t>
                </a:r>
                <a:r>
                  <a:rPr lang="en-US" sz="1800" dirty="0"/>
                  <a:t> depends on the semiconductor materials used (see next slides).</a:t>
                </a: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11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484783"/>
                <a:ext cx="8460432" cy="4248473"/>
              </a:xfrm>
              <a:prstGeom prst="rect">
                <a:avLst/>
              </a:prstGeom>
              <a:blipFill>
                <a:blip r:embed="rId3"/>
                <a:stretch>
                  <a:fillRect l="-648" t="-8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027225B2-E560-44DA-B5EB-68F261E2D2C3}"/>
              </a:ext>
            </a:extLst>
          </p:cNvPr>
          <p:cNvSpPr txBox="1"/>
          <p:nvPr/>
        </p:nvSpPr>
        <p:spPr>
          <a:xfrm>
            <a:off x="395536" y="5805681"/>
            <a:ext cx="517646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color of an LED depends on materials used.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283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13" y="1340768"/>
            <a:ext cx="9217024" cy="56852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 of LED Color </a:t>
            </a:r>
            <a:r>
              <a:rPr lang="en-US" dirty="0"/>
              <a:t>Portfolio</a:t>
            </a:r>
            <a:r>
              <a:rPr lang="en-US" noProof="0" dirty="0"/>
              <a:t>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950" y="1628775"/>
            <a:ext cx="6264250" cy="4537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br>
              <a:rPr lang="en-US" dirty="0"/>
            </a:br>
            <a:endParaRPr lang="en-US" noProof="0" dirty="0"/>
          </a:p>
        </p:txBody>
      </p:sp>
      <p:sp>
        <p:nvSpPr>
          <p:cNvPr id="8" name="Textfeld 7"/>
          <p:cNvSpPr txBox="1"/>
          <p:nvPr/>
        </p:nvSpPr>
        <p:spPr>
          <a:xfrm>
            <a:off x="5971059" y="6550223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/>
              <a:t>Osram</a:t>
            </a:r>
            <a:r>
              <a:rPr lang="en-US" sz="1400" dirty="0"/>
              <a:t> </a:t>
            </a:r>
            <a:r>
              <a:rPr lang="en-US" sz="1400" dirty="0" err="1"/>
              <a:t>Opto</a:t>
            </a:r>
            <a:r>
              <a:rPr lang="en-US" sz="1400" dirty="0"/>
              <a:t> Semiconductors</a:t>
            </a:r>
          </a:p>
        </p:txBody>
      </p:sp>
    </p:spTree>
    <p:extLst>
      <p:ext uri="{BB962C8B-B14F-4D97-AF65-F5344CB8AC3E}">
        <p14:creationId xmlns:p14="http://schemas.microsoft.com/office/powerpoint/2010/main" val="85449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LED Color Portfolio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950" y="1410517"/>
            <a:ext cx="8928100" cy="4537075"/>
          </a:xfrm>
        </p:spPr>
        <p:txBody>
          <a:bodyPr/>
          <a:lstStyle/>
          <a:p>
            <a:r>
              <a:rPr lang="en-US" sz="1800" dirty="0"/>
              <a:t>Example of a LED Color Portfolio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87562"/>
            <a:ext cx="8220075" cy="36195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843808" y="5809093"/>
            <a:ext cx="2738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Osram</a:t>
            </a:r>
            <a:r>
              <a:rPr lang="en-US" sz="1200" dirty="0"/>
              <a:t> </a:t>
            </a:r>
            <a:r>
              <a:rPr lang="en-US" sz="1200" dirty="0" err="1"/>
              <a:t>Opto</a:t>
            </a:r>
            <a:r>
              <a:rPr lang="en-US" sz="1200" dirty="0"/>
              <a:t> Semiconductors</a:t>
            </a:r>
          </a:p>
        </p:txBody>
      </p:sp>
    </p:spTree>
    <p:extLst>
      <p:ext uri="{BB962C8B-B14F-4D97-AF65-F5344CB8AC3E}">
        <p14:creationId xmlns:p14="http://schemas.microsoft.com/office/powerpoint/2010/main" val="188253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Binning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686743"/>
            <a:ext cx="4115659" cy="317125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660232" y="6580066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</a:t>
            </a:r>
            <a:r>
              <a:rPr lang="en-US" sz="1050" dirty="0"/>
              <a:t>: www.avagotech.com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251520" y="1268760"/>
            <a:ext cx="8647930" cy="429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Some important LED parameters (e.g. color, luminous flux, forward voltage …), may  significantly vary during production, even for LEDs from the same production batch.</a:t>
            </a:r>
          </a:p>
          <a:p>
            <a:r>
              <a:rPr lang="en-US" sz="1800" dirty="0"/>
              <a:t>These parameters are therefore measured during production and the LEDs are assigned to different finely graded subclasses (“bins”). </a:t>
            </a:r>
          </a:p>
          <a:p>
            <a:r>
              <a:rPr lang="en-US" sz="1800" dirty="0"/>
              <a:t>Process of segregating LEDs is called “binning” </a:t>
            </a:r>
          </a:p>
          <a:p>
            <a:r>
              <a:rPr lang="en-US" sz="1800" dirty="0"/>
              <a:t>Binning is essential for most LED lighting applications. E.g. it allows that the luminaires used to illuminate a room have no visible differences.</a:t>
            </a:r>
          </a:p>
          <a:p>
            <a:pPr marL="0" indent="0">
              <a:buFont typeface="Arial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117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LED Lighting Applications?</a:t>
            </a:r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107950" y="1299085"/>
            <a:ext cx="6192242" cy="362120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LED lighting technology is also known as </a:t>
            </a:r>
            <a:br>
              <a:rPr lang="en-US" sz="1800" dirty="0"/>
            </a:br>
            <a:r>
              <a:rPr lang="en-US" sz="1800" b="1" dirty="0"/>
              <a:t>Solid State Lighting (SSL)</a:t>
            </a:r>
            <a:br>
              <a:rPr lang="en-US" sz="1800" b="1" dirty="0"/>
            </a:br>
            <a:br>
              <a:rPr lang="en-US" sz="1800" b="1" dirty="0"/>
            </a:br>
            <a:endParaRPr lang="en-US" sz="1800" b="1" dirty="0"/>
          </a:p>
          <a:p>
            <a:r>
              <a:rPr lang="en-US" sz="1800" dirty="0"/>
              <a:t>LEDs are used to illuminate a room, a surface or object …  </a:t>
            </a:r>
            <a:br>
              <a:rPr lang="en-US" sz="1800" dirty="0"/>
            </a:b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i.e. LEDs are not used as signal lights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No direct view between “user” and the light source. Lamp shades or diffusers are used.</a:t>
            </a:r>
            <a:br>
              <a:rPr lang="en-US" sz="1800" dirty="0"/>
            </a:br>
            <a:r>
              <a:rPr lang="en-US" sz="1800" dirty="0"/>
              <a:t>(see next slide)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Most lighting applications require white LEDs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Power LEDs are required, e.g. P &gt; 0.5W</a:t>
            </a:r>
            <a:br>
              <a:rPr lang="en-US" sz="1800" dirty="0"/>
            </a:br>
            <a:endParaRPr lang="en-US" sz="1800" dirty="0"/>
          </a:p>
          <a:p>
            <a:endParaRPr lang="en-US" sz="2000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732487"/>
              </p:ext>
            </p:extLst>
          </p:nvPr>
        </p:nvGraphicFramePr>
        <p:xfrm>
          <a:off x="5379754" y="3593023"/>
          <a:ext cx="3782502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3" name="Visio" r:id="rId3" imgW="2876587" imgH="1533571" progId="Visio.Drawing.15">
                  <p:embed/>
                </p:oleObj>
              </mc:Choice>
              <mc:Fallback>
                <p:oleObj name="Visio" r:id="rId3" imgW="2876587" imgH="153357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9754" y="3593023"/>
                        <a:ext cx="3782502" cy="2016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2" name="Picture 2" descr="Bildergebnis für led office ligh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1482881"/>
            <a:ext cx="226695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mrwatt.eu/72-264-thickbox/high-power-led-3w-cold-white-200-220l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539" y="5729987"/>
            <a:ext cx="1030362" cy="103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660232" y="5839272"/>
            <a:ext cx="917389" cy="921077"/>
          </a:xfrm>
          <a:prstGeom prst="rect">
            <a:avLst/>
          </a:prstGeom>
        </p:spPr>
      </p:pic>
      <p:cxnSp>
        <p:nvCxnSpPr>
          <p:cNvPr id="8" name="Gerader Verbinder 7"/>
          <p:cNvCxnSpPr/>
          <p:nvPr/>
        </p:nvCxnSpPr>
        <p:spPr>
          <a:xfrm flipH="1">
            <a:off x="6660232" y="5839272"/>
            <a:ext cx="720080" cy="758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6804248" y="5839272"/>
            <a:ext cx="576064" cy="758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861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LEDs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950" y="1355451"/>
            <a:ext cx="8928100" cy="4537075"/>
          </a:xfrm>
        </p:spPr>
        <p:txBody>
          <a:bodyPr/>
          <a:lstStyle/>
          <a:p>
            <a:r>
              <a:rPr lang="en-US" sz="1800" dirty="0"/>
              <a:t>LEDs cannot directly emit white light, following two indirect approaches are widely used</a:t>
            </a:r>
          </a:p>
          <a:p>
            <a:r>
              <a:rPr lang="en-US" sz="1800" dirty="0"/>
              <a:t>1st approach: </a:t>
            </a:r>
            <a:br>
              <a:rPr lang="en-US" sz="1800" dirty="0"/>
            </a:br>
            <a:r>
              <a:rPr lang="en-US" sz="1800" dirty="0"/>
              <a:t>Additive color mixing</a:t>
            </a:r>
            <a:br>
              <a:rPr lang="en-US" sz="1800" dirty="0"/>
            </a:br>
            <a:r>
              <a:rPr lang="en-US" sz="1800" dirty="0"/>
              <a:t>Mix (add) multiple colors (e.g. red, green , blue) to white light,</a:t>
            </a:r>
            <a:br>
              <a:rPr lang="en-US" sz="1800" dirty="0"/>
            </a:br>
            <a:r>
              <a:rPr lang="en-US" sz="1800" dirty="0"/>
              <a:t>color can be adjusted with intensity of each generated color (e.g. used in </a:t>
            </a:r>
            <a:r>
              <a:rPr lang="en-US" sz="1800" dirty="0" err="1"/>
              <a:t>Moodlight</a:t>
            </a:r>
            <a:r>
              <a:rPr lang="en-US" sz="1800" dirty="0"/>
              <a:t>)</a:t>
            </a:r>
            <a:br>
              <a:rPr lang="en-US" sz="18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7410" name="Picture 2" descr="Bildergebnis für light emitting diode mix white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1920" y="4043855"/>
            <a:ext cx="5480852" cy="209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3623989"/>
            <a:ext cx="3705978" cy="28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3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395891"/>
            <a:ext cx="8496498" cy="4537075"/>
          </a:xfrm>
        </p:spPr>
        <p:txBody>
          <a:bodyPr/>
          <a:lstStyle/>
          <a:p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 approach: </a:t>
            </a:r>
            <a:br>
              <a:rPr lang="en-US" sz="1800" b="1" dirty="0"/>
            </a:br>
            <a:r>
              <a:rPr lang="en-US" sz="1800" dirty="0"/>
              <a:t>Make use of phosphorescence effect:</a:t>
            </a:r>
            <a:br>
              <a:rPr lang="en-US" sz="1800" dirty="0"/>
            </a:br>
            <a:r>
              <a:rPr lang="en-US" sz="1800" dirty="0"/>
              <a:t>Convert blue light into white light, with a blue LED and a phosphor layer (or a phosphor coating)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adding original blue and converted amber colored light results in white light.</a:t>
            </a:r>
            <a:br>
              <a:rPr lang="en-US" sz="1800" dirty="0"/>
            </a:br>
            <a:r>
              <a:rPr lang="en-US" sz="1800" dirty="0"/>
              <a:t>Used by most LED lighting applications today</a:t>
            </a:r>
          </a:p>
          <a:p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2" y="2632675"/>
            <a:ext cx="3738880" cy="21916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LEDs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545" y="3014010"/>
            <a:ext cx="2458951" cy="18102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1" y="2944887"/>
            <a:ext cx="1585667" cy="199628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105531" y="3627490"/>
            <a:ext cx="1075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Phosphor </a:t>
            </a:r>
            <a:br>
              <a:rPr lang="en-US" sz="1200" dirty="0"/>
            </a:br>
            <a:r>
              <a:rPr lang="en-US" sz="1200" dirty="0"/>
              <a:t>layer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096149" y="4270807"/>
            <a:ext cx="888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Blue LED</a:t>
            </a:r>
            <a:br>
              <a:rPr lang="en-US" sz="1200" dirty="0"/>
            </a:br>
            <a:r>
              <a:rPr lang="en-US" sz="1200" dirty="0"/>
              <a:t>chip</a:t>
            </a:r>
          </a:p>
        </p:txBody>
      </p:sp>
      <p:sp>
        <p:nvSpPr>
          <p:cNvPr id="9" name="Legende mit Linie 1 (ohne Rahmen) 8"/>
          <p:cNvSpPr/>
          <p:nvPr/>
        </p:nvSpPr>
        <p:spPr>
          <a:xfrm>
            <a:off x="3995936" y="2632675"/>
            <a:ext cx="2196022" cy="232908"/>
          </a:xfrm>
          <a:prstGeom prst="callout1">
            <a:avLst>
              <a:gd name="adj1" fmla="val 47046"/>
              <a:gd name="adj2" fmla="val 8923"/>
              <a:gd name="adj3" fmla="val 119574"/>
              <a:gd name="adj4" fmla="val -23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original blue LED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13" name="Legende mit Linie 1 (ohne Rahmen) 12"/>
          <p:cNvSpPr/>
          <p:nvPr/>
        </p:nvSpPr>
        <p:spPr>
          <a:xfrm>
            <a:off x="4205024" y="3180714"/>
            <a:ext cx="2196022" cy="232908"/>
          </a:xfrm>
          <a:prstGeom prst="callout1">
            <a:avLst>
              <a:gd name="adj1" fmla="val 82416"/>
              <a:gd name="adj2" fmla="val 23928"/>
              <a:gd name="adj3" fmla="val 236293"/>
              <a:gd name="adj4" fmla="val 239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converted by phosphorescence</a:t>
            </a:r>
            <a:endParaRPr 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28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Characteristics of LEDs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950" y="1523983"/>
            <a:ext cx="8928100" cy="4537075"/>
          </a:xfrm>
        </p:spPr>
        <p:txBody>
          <a:bodyPr/>
          <a:lstStyle/>
          <a:p>
            <a:r>
              <a:rPr lang="en-US" sz="1800" dirty="0"/>
              <a:t>Electrical LED characteristics are basically the same as the characteristics of standard diode.</a:t>
            </a:r>
          </a:p>
          <a:p>
            <a:r>
              <a:rPr lang="en-US" sz="1800" dirty="0"/>
              <a:t>LED illuminates only when operated in the forward mode, </a:t>
            </a:r>
            <a:br>
              <a:rPr lang="en-US" sz="1800" dirty="0"/>
            </a:br>
            <a:r>
              <a:rPr lang="en-US" sz="1800" dirty="0"/>
              <a:t>i.e. when a high enough current flows.</a:t>
            </a: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568677"/>
              </p:ext>
            </p:extLst>
          </p:nvPr>
        </p:nvGraphicFramePr>
        <p:xfrm>
          <a:off x="1043608" y="2420888"/>
          <a:ext cx="6759575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1" name="Visio" r:id="rId3" imgW="6905563" imgH="4238736" progId="Visio.Drawing.15">
                  <p:embed/>
                </p:oleObj>
              </mc:Choice>
              <mc:Fallback>
                <p:oleObj name="Visio" r:id="rId3" imgW="6905563" imgH="423873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2420888"/>
                        <a:ext cx="6759575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22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Electrical Characteristics</a:t>
            </a:r>
          </a:p>
        </p:txBody>
      </p:sp>
      <p:graphicFrame>
        <p:nvGraphicFramePr>
          <p:cNvPr id="8" name="Inhaltsplatzhalter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845230"/>
              </p:ext>
            </p:extLst>
          </p:nvPr>
        </p:nvGraphicFramePr>
        <p:xfrm>
          <a:off x="1259632" y="2132856"/>
          <a:ext cx="6283188" cy="522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3" name="Visio" r:id="rId3" imgW="3324134" imgH="2762393" progId="Visio.Drawing.15">
                  <p:embed/>
                </p:oleObj>
              </mc:Choice>
              <mc:Fallback>
                <p:oleObj name="Visio" r:id="rId3" imgW="3324134" imgH="27623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632" y="2132856"/>
                        <a:ext cx="6283188" cy="522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215900" y="1412777"/>
            <a:ext cx="89281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Forward voltage characteristics depend on the LED color:</a:t>
            </a:r>
            <a:br>
              <a:rPr lang="en-US" sz="1800" dirty="0"/>
            </a:br>
            <a:r>
              <a:rPr lang="en-US" sz="1800" dirty="0"/>
              <a:t>The lower the wavelength, the higher the forward threshold voltage </a:t>
            </a:r>
            <a:br>
              <a:rPr lang="en-US" sz="1800" dirty="0"/>
            </a:br>
            <a:r>
              <a:rPr lang="en-US" sz="1800" dirty="0"/>
              <a:t>(as a consequence of different band gap energies)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2292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Electrical Characteristics</a:t>
            </a:r>
          </a:p>
        </p:txBody>
      </p:sp>
      <p:graphicFrame>
        <p:nvGraphicFramePr>
          <p:cNvPr id="8" name="Inhaltsplatzhalter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322698"/>
              </p:ext>
            </p:extLst>
          </p:nvPr>
        </p:nvGraphicFramePr>
        <p:xfrm>
          <a:off x="646112" y="2060848"/>
          <a:ext cx="5870575" cy="487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1" name="Visio" r:id="rId3" imgW="3324134" imgH="2762393" progId="Visio.Drawing.15">
                  <p:embed/>
                </p:oleObj>
              </mc:Choice>
              <mc:Fallback>
                <p:oleObj name="Visio" r:id="rId3" imgW="3324134" imgH="27623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12" y="2060848"/>
                        <a:ext cx="5870575" cy="487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210923" y="1307744"/>
            <a:ext cx="89281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forward voltage </a:t>
            </a:r>
            <a:r>
              <a:rPr lang="en-US" sz="1800" dirty="0" err="1"/>
              <a:t>V</a:t>
            </a:r>
            <a:r>
              <a:rPr lang="en-US" sz="1800" baseline="-25000" dirty="0" err="1"/>
              <a:t>f</a:t>
            </a:r>
            <a:r>
              <a:rPr lang="en-US" sz="1800" dirty="0"/>
              <a:t> has a relatively high production spread</a:t>
            </a:r>
          </a:p>
          <a:p>
            <a:r>
              <a:rPr lang="en-US" sz="1800" dirty="0"/>
              <a:t>LEDs cannot be directly driven with a constant voltage source</a:t>
            </a:r>
          </a:p>
          <a:p>
            <a:r>
              <a:rPr lang="en-US" sz="1800" dirty="0"/>
              <a:t>for accurate results, LEDs should be driven by a constant current source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2312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Power LED</a:t>
            </a:r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665474"/>
              </p:ext>
            </p:extLst>
          </p:nvPr>
        </p:nvGraphicFramePr>
        <p:xfrm>
          <a:off x="395536" y="1509115"/>
          <a:ext cx="7056784" cy="471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6" name="Visio" r:id="rId3" imgW="6105594" imgH="4076531" progId="Visio.Drawing.15">
                  <p:embed/>
                </p:oleObj>
              </mc:Choice>
              <mc:Fallback>
                <p:oleObj name="Visio" r:id="rId3" imgW="6105594" imgH="407653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509115"/>
                        <a:ext cx="7056784" cy="471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179512" y="1395891"/>
            <a:ext cx="8496498" cy="4537075"/>
          </a:xfrm>
        </p:spPr>
        <p:txBody>
          <a:bodyPr/>
          <a:lstStyle/>
          <a:p>
            <a:r>
              <a:rPr lang="en-US" sz="1800" dirty="0"/>
              <a:t>Power LEDs are always surface mounted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5044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Management of Power LEDs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650" y="1556792"/>
            <a:ext cx="8494798" cy="4537075"/>
          </a:xfrm>
        </p:spPr>
        <p:txBody>
          <a:bodyPr/>
          <a:lstStyle/>
          <a:p>
            <a:r>
              <a:rPr lang="en-US" sz="1800" dirty="0"/>
              <a:t>For power LEDs: more than 70% of the consumed electrical power is converted into heat by the LED’s PN junction.</a:t>
            </a:r>
          </a:p>
          <a:p>
            <a:r>
              <a:rPr lang="en-US" sz="1800" dirty="0"/>
              <a:t>Thermal management is important to assure that the  junction temperature does not exceed a certain limit.</a:t>
            </a:r>
          </a:p>
          <a:p>
            <a:r>
              <a:rPr lang="en-US" sz="1800" dirty="0"/>
              <a:t>For an optimal life time of the LED, its junction temperature should not exceed 120°C.</a:t>
            </a:r>
          </a:p>
          <a:p>
            <a:r>
              <a:rPr lang="en-US" sz="1800" dirty="0"/>
              <a:t>The possible methods to remove heat are</a:t>
            </a:r>
          </a:p>
          <a:p>
            <a:pPr lvl="1"/>
            <a:r>
              <a:rPr lang="en-US" sz="1800" dirty="0"/>
              <a:t>conduction, </a:t>
            </a:r>
          </a:p>
          <a:p>
            <a:pPr lvl="1"/>
            <a:r>
              <a:rPr lang="en-US" sz="1800" dirty="0"/>
              <a:t>convection </a:t>
            </a:r>
          </a:p>
          <a:p>
            <a:pPr lvl="1"/>
            <a:r>
              <a:rPr lang="en-US" sz="1800" dirty="0"/>
              <a:t>and radiation</a:t>
            </a:r>
          </a:p>
          <a:p>
            <a:pPr marL="457200" lvl="1" indent="0">
              <a:buNone/>
            </a:pPr>
            <a:r>
              <a:rPr lang="en-US" sz="1800" dirty="0"/>
              <a:t>all of them should be considered for power management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9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16" y="2780928"/>
            <a:ext cx="3967069" cy="2963058"/>
          </a:xfrm>
          <a:prstGeom prst="rect">
            <a:avLst/>
          </a:prstGeom>
        </p:spPr>
      </p:pic>
      <p:pic>
        <p:nvPicPr>
          <p:cNvPr id="20482" name="Picture 2" descr="https://upload.wikimedia.org/wikipedia/commons/7/7f/LED_pack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686" y="3545394"/>
            <a:ext cx="3952314" cy="228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Management of Power LEDs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950" y="1412776"/>
            <a:ext cx="8928100" cy="4537075"/>
          </a:xfrm>
        </p:spPr>
        <p:txBody>
          <a:bodyPr/>
          <a:lstStyle/>
          <a:p>
            <a:r>
              <a:rPr lang="en-US" sz="2000" dirty="0"/>
              <a:t>Since the transparent front side of the LED is a very poor heat conductor, nearly all heat produced is conducted over the LED’s backside. </a:t>
            </a:r>
          </a:p>
          <a:p>
            <a:r>
              <a:rPr lang="en-US" sz="2000" dirty="0"/>
              <a:t>The heat flows from the junction through the solder points to the substrate board (i.e. the PCB) and further to the heatsink</a:t>
            </a:r>
          </a:p>
          <a:p>
            <a:r>
              <a:rPr lang="en-US" sz="2000" dirty="0"/>
              <a:t>A heatsink dissipates the heat through convection and radiation.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295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3405061"/>
            <a:ext cx="3086531" cy="230537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Management of Power LEDs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950" y="1412777"/>
            <a:ext cx="8928100" cy="4753074"/>
          </a:xfrm>
        </p:spPr>
        <p:txBody>
          <a:bodyPr/>
          <a:lstStyle/>
          <a:p>
            <a:r>
              <a:rPr lang="en-US" sz="1800" dirty="0"/>
              <a:t>The thermal model of a LED has a behavior which is similar to a simple electrical equivalent circuit:</a:t>
            </a:r>
          </a:p>
          <a:p>
            <a:endParaRPr lang="en-US" sz="18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593140"/>
              </p:ext>
            </p:extLst>
          </p:nvPr>
        </p:nvGraphicFramePr>
        <p:xfrm>
          <a:off x="2130425" y="1882775"/>
          <a:ext cx="7421563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6" name="Visio" r:id="rId4" imgW="5705435" imgH="3819532" progId="Visio.Drawing.15">
                  <p:embed/>
                </p:oleObj>
              </mc:Choice>
              <mc:Fallback>
                <p:oleObj name="Visio" r:id="rId4" imgW="5705435" imgH="381953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0425" y="1882775"/>
                        <a:ext cx="7421563" cy="496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2" name="Picture 2" descr="https://upload.wikimedia.org/wikipedia/commons/7/7f/LED_pack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63" y="2334736"/>
            <a:ext cx="2443212" cy="141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227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Management of Power LEDs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07950" y="1412777"/>
                <a:ext cx="9036050" cy="4753074"/>
              </a:xfrm>
            </p:spPr>
            <p:txBody>
              <a:bodyPr/>
              <a:lstStyle/>
              <a:p>
                <a:r>
                  <a:rPr lang="en-US" sz="1800" dirty="0"/>
                  <a:t>Total thermal resistance: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𝐽𝐴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𝐽𝐶</m:t>
                        </m:r>
                      </m:sub>
                    </m:sSub>
                  </m:oMath>
                </a14:m>
                <a:r>
                  <a:rPr lang="en-US" sz="1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𝐶𝐵</m:t>
                        </m:r>
                      </m:sub>
                    </m:sSub>
                  </m:oMath>
                </a14:m>
                <a:r>
                  <a:rPr lang="en-US" sz="1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𝑇𝐼𝑀</m:t>
                        </m:r>
                      </m:sub>
                    </m:sSub>
                  </m:oMath>
                </a14:m>
                <a:r>
                  <a:rPr lang="en-US" sz="1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𝐻𝐴</m:t>
                        </m:r>
                      </m:sub>
                    </m:sSub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r>
                  <a:rPr lang="en-US" sz="1800" dirty="0"/>
                  <a:t>Heat flow: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</m:oMath>
                </a14:m>
                <a:r>
                  <a:rPr lang="en-US" sz="1800" dirty="0"/>
                  <a:t> , where P</a:t>
                </a:r>
                <a:r>
                  <a:rPr lang="en-US" sz="1800" baseline="-25000" dirty="0"/>
                  <a:t>LED </a:t>
                </a:r>
                <a:r>
                  <a:rPr lang="en-US" sz="1800" dirty="0"/>
                  <a:t> =  LED power dissipated as heat, </a:t>
                </a:r>
                <a:br>
                  <a:rPr lang="en-US" sz="1800" dirty="0"/>
                </a:br>
                <a:r>
                  <a:rPr lang="en-US" sz="1800" dirty="0"/>
                  <a:t>approximation: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 where </a:t>
                </a:r>
                <a:r>
                  <a:rPr lang="en-US" sz="1800" dirty="0" err="1"/>
                  <a:t>P</a:t>
                </a:r>
                <a:r>
                  <a:rPr lang="en-US" sz="1800" baseline="-25000" dirty="0" err="1"/>
                  <a:t>el</a:t>
                </a:r>
                <a:r>
                  <a:rPr lang="en-US" sz="1800" dirty="0"/>
                  <a:t> = electrical power consumed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Temp. difference: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𝐽𝐴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acc>
                      <m:accPr>
                        <m:chr m:val="̇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de-CH" sz="1800" b="0" i="1" smtClean="0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𝐽𝐴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  <m:r>
                      <a:rPr lang="de-CH" sz="18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𝐽𝐴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800" b="0" i="0" smtClean="0">
                            <a:latin typeface="Cambria Math"/>
                          </a:rPr>
                          <m:t>el</m:t>
                        </m:r>
                      </m:sub>
                    </m:sSub>
                    <m:r>
                      <a:rPr lang="de-CH" sz="18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𝐽𝐴</m:t>
                        </m:r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Junction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temperature</m:t>
                    </m:r>
                    <m:r>
                      <m:rPr>
                        <m:nor/>
                      </m:rPr>
                      <a:rPr lang="en-US" sz="1800" dirty="0"/>
                      <m:t>: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800" b="0" i="1" smtClean="0">
                            <a:latin typeface="Cambria Math"/>
                          </a:rPr>
                          <m:t>∙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𝐽𝐴</m:t>
                        </m:r>
                      </m:sub>
                    </m:sSub>
                  </m:oMath>
                </a14:m>
                <a:r>
                  <a:rPr lang="en-US" sz="1800" dirty="0"/>
                  <a:t>  </a:t>
                </a:r>
                <a:br>
                  <a:rPr lang="en-US" sz="1800" dirty="0"/>
                </a:br>
                <a:br>
                  <a:rPr lang="en-US" sz="1800" dirty="0"/>
                </a:br>
                <a:r>
                  <a:rPr lang="en-US" sz="1800" dirty="0"/>
                  <a:t>where T</a:t>
                </a:r>
                <a:r>
                  <a:rPr lang="en-US" sz="1800" baseline="-25000" dirty="0"/>
                  <a:t>A</a:t>
                </a:r>
                <a:r>
                  <a:rPr lang="en-US" sz="1800" dirty="0"/>
                  <a:t> = ambient temperature (e.g. room temperature)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950" y="1412777"/>
                <a:ext cx="9036050" cy="4753074"/>
              </a:xfrm>
              <a:blipFill>
                <a:blip r:embed="rId2"/>
                <a:stretch>
                  <a:fillRect l="-472" t="-77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06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 Shade / Diffuser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177198"/>
              </p:ext>
            </p:extLst>
          </p:nvPr>
        </p:nvGraphicFramePr>
        <p:xfrm>
          <a:off x="6269171" y="1109244"/>
          <a:ext cx="2874829" cy="153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8" name="Visio" r:id="rId3" imgW="2876587" imgH="1533571" progId="Visio.Drawing.15">
                  <p:embed/>
                </p:oleObj>
              </mc:Choice>
              <mc:Fallback>
                <p:oleObj name="Visio" r:id="rId3" imgW="2876587" imgH="153357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9171" y="1109244"/>
                        <a:ext cx="2874829" cy="1533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2"/>
          <p:cNvSpPr txBox="1">
            <a:spLocks/>
          </p:cNvSpPr>
          <p:nvPr/>
        </p:nvSpPr>
        <p:spPr>
          <a:xfrm>
            <a:off x="107949" y="1299085"/>
            <a:ext cx="6293835" cy="362120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Lamp shades are used to</a:t>
            </a:r>
          </a:p>
          <a:p>
            <a:pPr lvl="1"/>
            <a:r>
              <a:rPr lang="en-US" sz="1600" dirty="0"/>
              <a:t>To prevent dazzling due to direct view between the “user” and the light source. </a:t>
            </a:r>
            <a:br>
              <a:rPr lang="en-US" sz="1600" dirty="0"/>
            </a:br>
            <a:r>
              <a:rPr lang="en-US" sz="1600" dirty="0">
                <a:sym typeface="Wingdings" panose="05000000000000000000" pitchFamily="2" charset="2"/>
              </a:rPr>
              <a:t>Reasons: Eye safety (see separate presentation) and user comfort.</a:t>
            </a:r>
            <a:endParaRPr lang="en-US" sz="1600" dirty="0"/>
          </a:p>
          <a:p>
            <a:pPr lvl="1"/>
            <a:r>
              <a:rPr lang="en-US" sz="1600" dirty="0"/>
              <a:t>To allow adding different colored light sources to the resulting “</a:t>
            </a:r>
            <a:r>
              <a:rPr lang="en-US" sz="1600" dirty="0" err="1"/>
              <a:t>Moodlight</a:t>
            </a:r>
            <a:r>
              <a:rPr lang="en-US" sz="1600" dirty="0"/>
              <a:t> color”.</a:t>
            </a:r>
          </a:p>
          <a:p>
            <a:pPr lvl="1"/>
            <a:r>
              <a:rPr lang="en-US" sz="1600" dirty="0"/>
              <a:t>To distribute the light evenly, prevent “hot spots”.</a:t>
            </a:r>
          </a:p>
          <a:p>
            <a:r>
              <a:rPr lang="en-US" sz="1800" dirty="0"/>
              <a:t>A  light diffuser may be used alternatively</a:t>
            </a:r>
            <a:br>
              <a:rPr lang="en-US" sz="1800" dirty="0"/>
            </a:br>
            <a:r>
              <a:rPr lang="en-US" sz="1800" dirty="0"/>
              <a:t>e.g. milky glass (aka “opal glass”, paper, specific light diffuser films …</a:t>
            </a:r>
            <a:br>
              <a:rPr lang="en-US" sz="18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endParaRPr lang="en-US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257699"/>
              </p:ext>
            </p:extLst>
          </p:nvPr>
        </p:nvGraphicFramePr>
        <p:xfrm>
          <a:off x="5898541" y="2197497"/>
          <a:ext cx="3264532" cy="173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9" name="Visio" r:id="rId5" imgW="2876587" imgH="1533571" progId="Visio.Drawing.15">
                  <p:embed/>
                </p:oleObj>
              </mc:Choice>
              <mc:Fallback>
                <p:oleObj name="Visio" r:id="rId5" imgW="2876587" imgH="153357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8541" y="2197497"/>
                        <a:ext cx="3264532" cy="1737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899815"/>
              </p:ext>
            </p:extLst>
          </p:nvPr>
        </p:nvGraphicFramePr>
        <p:xfrm>
          <a:off x="6859939" y="3700362"/>
          <a:ext cx="2536601" cy="254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0" name="Visio" r:id="rId7" imgW="2209654" imgH="2276482" progId="Visio.Drawing.15">
                  <p:embed/>
                </p:oleObj>
              </mc:Choice>
              <mc:Fallback>
                <p:oleObj name="Visio" r:id="rId7" imgW="2209654" imgH="227648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59939" y="3700362"/>
                        <a:ext cx="2536601" cy="254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70" name="Picture 18" descr="http://www.adventfilmmakers.org/wp-content/uploads/2012/09/Diffusion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7192" y="4248904"/>
            <a:ext cx="1354976" cy="95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1" name="Picture 29" descr="https://www.colourbox.de/download/preview/id/10949839/ts/1443295371/auth/dbdf2bcd01e505dc230ecf8814001623588c2d181bc03707f943eb81a69bbd3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2435" y="4877500"/>
            <a:ext cx="1506005" cy="198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1170165" y="5731794"/>
            <a:ext cx="6137679" cy="923330"/>
          </a:xfrm>
          <a:prstGeom prst="rect">
            <a:avLst/>
          </a:prstGeom>
          <a:solidFill>
            <a:srgbClr val="E9F8B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ETP Moodlight needs also a lamp shade or a diffuser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You’re invited to already think up some good ideas for </a:t>
            </a:r>
            <a:br>
              <a:rPr lang="en-US" dirty="0"/>
            </a:br>
            <a:r>
              <a:rPr lang="en-US" dirty="0"/>
              <a:t>    your individual Moodlight.</a:t>
            </a:r>
          </a:p>
        </p:txBody>
      </p:sp>
      <p:pic>
        <p:nvPicPr>
          <p:cNvPr id="23597" name="Picture 45" descr="http://www.zdsicc.com/images/LED/led_mood_light04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553" y="4248904"/>
            <a:ext cx="1268255" cy="95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60" name="Picture 108" descr="Bildergebnis für moodlight opal glas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6" y="4248905"/>
            <a:ext cx="738573" cy="95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408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456" y="3194559"/>
            <a:ext cx="4840585" cy="127455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212" y="4451958"/>
            <a:ext cx="4795829" cy="149789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093" y="1268760"/>
            <a:ext cx="4407514" cy="16384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Management of Power LEDs</a:t>
            </a:r>
            <a:br>
              <a:rPr lang="en-US" dirty="0"/>
            </a:br>
            <a:r>
              <a:rPr lang="en-US" dirty="0"/>
              <a:t>Measures to Reduce </a:t>
            </a:r>
            <a:r>
              <a:rPr lang="en-US" dirty="0" err="1"/>
              <a:t>R</a:t>
            </a:r>
            <a:r>
              <a:rPr lang="en-US" baseline="-25000" dirty="0" err="1"/>
              <a:t>th</a:t>
            </a:r>
            <a:endParaRPr lang="en-US" baseline="-25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950" y="1340768"/>
            <a:ext cx="8208466" cy="4537075"/>
          </a:xfrm>
        </p:spPr>
        <p:txBody>
          <a:bodyPr/>
          <a:lstStyle/>
          <a:p>
            <a:r>
              <a:rPr lang="en-US" sz="1800" dirty="0"/>
              <a:t>Best practice to reduce </a:t>
            </a:r>
            <a:r>
              <a:rPr lang="en-US" sz="1800" dirty="0" err="1"/>
              <a:t>R</a:t>
            </a:r>
            <a:r>
              <a:rPr lang="en-US" sz="1800" baseline="-25000" dirty="0" err="1"/>
              <a:t>thCB</a:t>
            </a:r>
            <a:r>
              <a:rPr lang="en-US" sz="1800" baseline="-25000" dirty="0"/>
              <a:t> </a:t>
            </a:r>
            <a:r>
              <a:rPr lang="en-US" sz="1800" dirty="0"/>
              <a:t>: 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Always solder the LEDs thermal pad</a:t>
            </a:r>
            <a:br>
              <a:rPr lang="en-US" sz="1800" dirty="0"/>
            </a:br>
            <a:r>
              <a:rPr lang="en-US" sz="1800" dirty="0"/>
              <a:t>(if there is any) 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use PCB copper area as much as </a:t>
            </a:r>
            <a:br>
              <a:rPr lang="en-US" sz="1800" dirty="0"/>
            </a:br>
            <a:r>
              <a:rPr lang="en-US" sz="1800" dirty="0"/>
              <a:t>possible for heat conduction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use thermal </a:t>
            </a:r>
            <a:r>
              <a:rPr lang="en-US" sz="1800" dirty="0" err="1"/>
              <a:t>vias</a:t>
            </a:r>
            <a:r>
              <a:rPr lang="en-US" sz="1800" dirty="0"/>
              <a:t> below </a:t>
            </a:r>
            <a:br>
              <a:rPr lang="en-US" sz="1800" dirty="0"/>
            </a:br>
            <a:r>
              <a:rPr lang="en-US" sz="1800" dirty="0"/>
              <a:t>thermal pad zone to conduct</a:t>
            </a:r>
            <a:br>
              <a:rPr lang="en-US" sz="1800" dirty="0"/>
            </a:br>
            <a:r>
              <a:rPr lang="en-US" sz="1800" dirty="0"/>
              <a:t>heat to bottom layer</a:t>
            </a:r>
            <a:br>
              <a:rPr lang="en-US" sz="1800" dirty="0"/>
            </a:b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or use special metal-core</a:t>
            </a:r>
            <a:br>
              <a:rPr lang="en-US" sz="1800" dirty="0"/>
            </a:br>
            <a:r>
              <a:rPr lang="en-US" sz="1800" dirty="0"/>
              <a:t>PCB (MCPCB)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384024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Quantities </a:t>
            </a:r>
            <a:br>
              <a:rPr lang="en-US" dirty="0"/>
            </a:br>
            <a:r>
              <a:rPr lang="en-US" dirty="0"/>
              <a:t>for LED Characterization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2776"/>
            <a:ext cx="6264250" cy="4537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noProof="0" dirty="0"/>
          </a:p>
        </p:txBody>
      </p:sp>
      <p:sp>
        <p:nvSpPr>
          <p:cNvPr id="12" name="Rechteck 11"/>
          <p:cNvSpPr/>
          <p:nvPr/>
        </p:nvSpPr>
        <p:spPr>
          <a:xfrm>
            <a:off x="1564209" y="6423648"/>
            <a:ext cx="5383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http://hyperphysics.phy-astr.gsu.edu</a:t>
            </a:r>
            <a:endParaRPr lang="en-US" dirty="0"/>
          </a:p>
          <a:p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4255981" y="1290206"/>
            <a:ext cx="3572478" cy="48965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09" y="1202815"/>
            <a:ext cx="5878869" cy="522083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156176" y="162880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Photometry</a:t>
            </a:r>
          </a:p>
        </p:txBody>
      </p:sp>
    </p:spTree>
    <p:extLst>
      <p:ext uri="{BB962C8B-B14F-4D97-AF65-F5344CB8AC3E}">
        <p14:creationId xmlns:p14="http://schemas.microsoft.com/office/powerpoint/2010/main" val="2896300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Photometry vs. Radiometry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950" y="1340768"/>
            <a:ext cx="8928100" cy="4537075"/>
          </a:xfrm>
        </p:spPr>
        <p:txBody>
          <a:bodyPr/>
          <a:lstStyle/>
          <a:p>
            <a:r>
              <a:rPr lang="en-US" sz="1800" dirty="0"/>
              <a:t>Radiometry deals with any “light” radiation in the spectrum (visible or invisible light). </a:t>
            </a:r>
          </a:p>
          <a:p>
            <a:r>
              <a:rPr lang="en-US" sz="1800" dirty="0"/>
              <a:t>It covers thus, ultra-violet, visible light and infra-red</a:t>
            </a:r>
            <a:br>
              <a:rPr lang="en-US" sz="1800" dirty="0"/>
            </a:br>
            <a:r>
              <a:rPr lang="en-US" sz="1800" dirty="0"/>
              <a:t>Note: infra-red includes also heat radiation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068960"/>
            <a:ext cx="3753176" cy="2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87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23" y="2420888"/>
            <a:ext cx="5708310" cy="400574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Photometry vs. Radiometry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0179" y="1340768"/>
            <a:ext cx="9023821" cy="4537075"/>
          </a:xfrm>
        </p:spPr>
        <p:txBody>
          <a:bodyPr/>
          <a:lstStyle/>
          <a:p>
            <a:r>
              <a:rPr lang="en-US" sz="1800" dirty="0"/>
              <a:t>Photometry restricts its scope to visible light</a:t>
            </a:r>
          </a:p>
          <a:p>
            <a:r>
              <a:rPr lang="en-US" sz="1800" dirty="0"/>
              <a:t>For all photometric quantities, the radiation intensity is </a:t>
            </a:r>
            <a:br>
              <a:rPr lang="en-US" sz="1800" dirty="0"/>
            </a:br>
            <a:r>
              <a:rPr lang="en-US" sz="1800" dirty="0"/>
              <a:t>weighted with the human eye’s spectral sensitivity function  V( </a:t>
            </a:r>
            <a:r>
              <a:rPr lang="en-US" sz="1800" dirty="0">
                <a:latin typeface="Calibri" panose="020F0502020204030204" pitchFamily="34" charset="0"/>
              </a:rPr>
              <a:t>λ</a:t>
            </a:r>
            <a:r>
              <a:rPr lang="en-US" sz="1800" dirty="0"/>
              <a:t> )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Standard eye </a:t>
            </a:r>
            <a:br>
              <a:rPr lang="en-US" sz="1800" dirty="0"/>
            </a:br>
            <a:r>
              <a:rPr lang="en-US" sz="1800" dirty="0"/>
              <a:t>sensitivity functions </a:t>
            </a:r>
            <a:br>
              <a:rPr lang="en-US" sz="1800" dirty="0"/>
            </a:br>
            <a:r>
              <a:rPr lang="en-US" sz="1800" dirty="0"/>
              <a:t>are defined: </a:t>
            </a:r>
            <a:br>
              <a:rPr lang="en-US" sz="1800" dirty="0"/>
            </a:br>
            <a:r>
              <a:rPr lang="en-US" sz="1800" dirty="0"/>
              <a:t>- </a:t>
            </a:r>
            <a:r>
              <a:rPr lang="en-US" sz="1800" dirty="0" err="1"/>
              <a:t>Phototopic</a:t>
            </a:r>
            <a:r>
              <a:rPr lang="en-US" sz="1800" dirty="0"/>
              <a:t> curve is </a:t>
            </a:r>
            <a:br>
              <a:rPr lang="en-US" sz="1800" dirty="0"/>
            </a:br>
            <a:r>
              <a:rPr lang="en-US" sz="1800" dirty="0"/>
              <a:t>  applicable to daylight vision, </a:t>
            </a:r>
            <a:br>
              <a:rPr lang="en-US" sz="1800" dirty="0"/>
            </a:br>
            <a:r>
              <a:rPr lang="en-US" sz="1800" dirty="0"/>
              <a:t>- Scotopic curve to </a:t>
            </a:r>
            <a:br>
              <a:rPr lang="en-US" sz="1800" dirty="0"/>
            </a:br>
            <a:r>
              <a:rPr lang="en-US" sz="1800" dirty="0"/>
              <a:t>  night vision)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7308304" y="6561543"/>
            <a:ext cx="3312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www.ecse.rpi.edu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626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Quantities: </a:t>
            </a:r>
            <a:br>
              <a:rPr lang="en-US" dirty="0"/>
            </a:br>
            <a:r>
              <a:rPr lang="en-US" dirty="0"/>
              <a:t>Luminous Flux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2776"/>
            <a:ext cx="6264250" cy="4537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/>
              <p:cNvSpPr txBox="1">
                <a:spLocks/>
              </p:cNvSpPr>
              <p:nvPr/>
            </p:nvSpPr>
            <p:spPr bwMode="auto">
              <a:xfrm>
                <a:off x="179511" y="1279176"/>
                <a:ext cx="8609827" cy="5246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SzPct val="105000"/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Luminous Flux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800" b="0" dirty="0"/>
                  <a:t> (Lichtstrom):</a:t>
                </a:r>
                <a:br>
                  <a:rPr lang="en-US" sz="1800" b="0" dirty="0"/>
                </a:br>
                <a:r>
                  <a:rPr lang="en-US" sz="1800" b="0" dirty="0"/>
                  <a:t>T</a:t>
                </a:r>
                <a:r>
                  <a:rPr lang="en-US" sz="1800" dirty="0"/>
                  <a:t>he total amount of visible radiation emitted by a light source, weighted with the spectral sensitivity function  V( </a:t>
                </a:r>
                <a:r>
                  <a:rPr lang="en-US" sz="1800" dirty="0">
                    <a:latin typeface="Calibri" panose="020F0502020204030204" pitchFamily="34" charset="0"/>
                  </a:rPr>
                  <a:t>λ</a:t>
                </a:r>
                <a:r>
                  <a:rPr lang="en-US" sz="1800" dirty="0"/>
                  <a:t> )</a:t>
                </a:r>
              </a:p>
              <a:p>
                <a:r>
                  <a:rPr lang="en-US" sz="1800" dirty="0"/>
                  <a:t>Unit: Lumen (lm)</a:t>
                </a:r>
              </a:p>
              <a:p>
                <a:r>
                  <a:rPr lang="en-US" sz="1800" dirty="0"/>
                  <a:t>Examples:</a:t>
                </a: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279176"/>
                <a:ext cx="8609827" cy="5246168"/>
              </a:xfrm>
              <a:prstGeom prst="rect">
                <a:avLst/>
              </a:prstGeom>
              <a:blipFill>
                <a:blip r:embed="rId2"/>
                <a:stretch>
                  <a:fillRect l="-425" t="-698" r="-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0278401"/>
                  </p:ext>
                </p:extLst>
              </p:nvPr>
            </p:nvGraphicFramePr>
            <p:xfrm>
              <a:off x="1726258" y="2564904"/>
              <a:ext cx="5328592" cy="26398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3603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85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90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e-CH" sz="1400" dirty="0"/>
                            <a:t>Light Source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CH" sz="1400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de-CH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C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5225">
                    <a:tc rowSpan="2"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Incandescent</a:t>
                          </a:r>
                          <a:r>
                            <a:rPr lang="de-CH" sz="1400" baseline="0" dirty="0"/>
                            <a:t> light </a:t>
                          </a:r>
                          <a:r>
                            <a:rPr lang="de-CH" sz="1400" baseline="0" dirty="0" err="1"/>
                            <a:t>bulb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40W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325 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5225">
                    <a:tc v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CH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100W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1750 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11139">
                    <a:tc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High </a:t>
                          </a:r>
                          <a:r>
                            <a:rPr lang="de-CH" sz="1400" dirty="0" err="1"/>
                            <a:t>performance</a:t>
                          </a:r>
                          <a:br>
                            <a:rPr lang="de-CH" sz="1400" dirty="0"/>
                          </a:br>
                          <a:r>
                            <a:rPr lang="de-CH" sz="1400" dirty="0" err="1"/>
                            <a:t>white</a:t>
                          </a:r>
                          <a:r>
                            <a:rPr lang="de-CH" sz="1400" dirty="0"/>
                            <a:t> LED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150 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3046">
                    <a:tc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Fluorescent</a:t>
                          </a:r>
                          <a:r>
                            <a:rPr lang="de-CH" sz="1400" baseline="0" dirty="0"/>
                            <a:t> light </a:t>
                          </a:r>
                          <a:r>
                            <a:rPr lang="de-CH" sz="1400" baseline="0" dirty="0" err="1"/>
                            <a:t>tube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40W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2800 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0278401"/>
                  </p:ext>
                </p:extLst>
              </p:nvPr>
            </p:nvGraphicFramePr>
            <p:xfrm>
              <a:off x="1726258" y="2564904"/>
              <a:ext cx="5328592" cy="26398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3603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85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690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e-CH" sz="1400" dirty="0"/>
                            <a:t>Light Source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52980" t="-2000" r="-129801" b="-7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56250" t="-2000" r="-2083" b="-77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5225">
                    <a:tc rowSpan="2"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Incandescent</a:t>
                          </a:r>
                          <a:r>
                            <a:rPr lang="de-CH" sz="1400" baseline="0" dirty="0"/>
                            <a:t> light </a:t>
                          </a:r>
                          <a:r>
                            <a:rPr lang="de-CH" sz="1400" baseline="0" dirty="0" err="1"/>
                            <a:t>bulb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40W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325 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5225">
                    <a:tc vMerge="1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CH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100W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1750 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High </a:t>
                          </a:r>
                          <a:r>
                            <a:rPr lang="de-CH" sz="1400" dirty="0" err="1"/>
                            <a:t>performance</a:t>
                          </a:r>
                          <a:br>
                            <a:rPr lang="de-CH" sz="1400" dirty="0"/>
                          </a:br>
                          <a:r>
                            <a:rPr lang="de-CH" sz="1400" dirty="0" err="1"/>
                            <a:t>white</a:t>
                          </a:r>
                          <a:r>
                            <a:rPr lang="de-CH" sz="1400" dirty="0"/>
                            <a:t> LED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150 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3046">
                    <a:tc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Fluorescent</a:t>
                          </a:r>
                          <a:r>
                            <a:rPr lang="de-CH" sz="1400" baseline="0" dirty="0"/>
                            <a:t> light </a:t>
                          </a:r>
                          <a:r>
                            <a:rPr lang="de-CH" sz="1400" baseline="0" dirty="0" err="1"/>
                            <a:t>tube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40W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2800 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357" y="2851744"/>
            <a:ext cx="864096" cy="57819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357" y="3583573"/>
            <a:ext cx="850600" cy="62620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802" y="4420709"/>
            <a:ext cx="1437510" cy="5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60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Luminous Efficacy, Efficiency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2776"/>
            <a:ext cx="6264250" cy="4537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/>
              <p:cNvSpPr txBox="1">
                <a:spLocks/>
              </p:cNvSpPr>
              <p:nvPr/>
            </p:nvSpPr>
            <p:spPr bwMode="auto">
              <a:xfrm>
                <a:off x="107950" y="1294214"/>
                <a:ext cx="8767588" cy="4537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SzPct val="105000"/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Luminous Efficacy (</a:t>
                </a:r>
                <a:r>
                  <a:rPr lang="en-US" sz="1800" dirty="0" err="1"/>
                  <a:t>Lichtausbeute</a:t>
                </a:r>
                <a:r>
                  <a:rPr lang="en-US" sz="1800" dirty="0"/>
                  <a:t>): </a:t>
                </a:r>
                <a:br>
                  <a:rPr lang="en-US" sz="1800" dirty="0"/>
                </a:br>
                <a:r>
                  <a:rPr lang="en-US" sz="1800" dirty="0"/>
                  <a:t>Luminous Flux per Watt consumed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br>
                  <a:rPr lang="en-US" sz="1800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/>
                      <m:t>Luminous</m:t>
                    </m:r>
                    <m:r>
                      <m:rPr>
                        <m:nor/>
                      </m:rPr>
                      <a:rPr lang="en-US" sz="1800" dirty="0"/>
                      <m:t> </m:t>
                    </m:r>
                    <m:r>
                      <m:rPr>
                        <m:nor/>
                      </m:rPr>
                      <a:rPr lang="en-US" sz="1800" dirty="0"/>
                      <m:t>Efficacy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𝑒𝑙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/>
              </a:p>
              <a:p>
                <a:r>
                  <a:rPr lang="en-US" sz="1800" dirty="0"/>
                  <a:t>Efficiency </a:t>
                </a:r>
                <a:r>
                  <a:rPr lang="en-US" sz="1800" dirty="0">
                    <a:latin typeface="Calibri" panose="020F0502020204030204" pitchFamily="34" charset="0"/>
                  </a:rPr>
                  <a:t>η</a:t>
                </a:r>
                <a:r>
                  <a:rPr lang="en-US" sz="1800" dirty="0"/>
                  <a:t> (Wirkungsgrad): </a:t>
                </a:r>
                <a:br>
                  <a:rPr lang="en-US" sz="1800" dirty="0"/>
                </a:br>
                <a:r>
                  <a:rPr lang="en-US" sz="1800" dirty="0"/>
                  <a:t>Radiated Power of visible light per Watt consumed</a:t>
                </a:r>
                <a:br>
                  <a:rPr lang="en-US" sz="1800" dirty="0"/>
                </a:br>
                <a:r>
                  <a:rPr lang="en-US" sz="18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light</m:t>
                            </m:r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𝑒𝑙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Examples:</a:t>
                </a: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950" y="1294214"/>
                <a:ext cx="8767588" cy="4537075"/>
              </a:xfrm>
              <a:prstGeom prst="rect">
                <a:avLst/>
              </a:prstGeom>
              <a:blipFill>
                <a:blip r:embed="rId2"/>
                <a:stretch>
                  <a:fillRect l="-487" t="-6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677106"/>
                  </p:ext>
                </p:extLst>
              </p:nvPr>
            </p:nvGraphicFramePr>
            <p:xfrm>
              <a:off x="1979712" y="3559151"/>
              <a:ext cx="5398154" cy="22207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5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97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72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3494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06768"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Light 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Efficacy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Efficiency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6768">
                    <a:tc rowSpan="2"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40</a:t>
                          </a:r>
                          <a:r>
                            <a:rPr lang="de-CH" sz="1400" baseline="0" dirty="0"/>
                            <a:t> </a:t>
                          </a:r>
                          <a:r>
                            <a:rPr lang="de-CH" sz="1400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8 lm/W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6768">
                    <a:tc vMerge="1"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100W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17 lm</a:t>
                          </a:r>
                          <a:r>
                            <a:rPr lang="de-CH" sz="1400" baseline="0" dirty="0"/>
                            <a:t> / W 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50217">
                    <a:tc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150 lm/W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20%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50217">
                    <a:tc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40W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80 lm/W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2677106"/>
                  </p:ext>
                </p:extLst>
              </p:nvPr>
            </p:nvGraphicFramePr>
            <p:xfrm>
              <a:off x="1979712" y="3559151"/>
              <a:ext cx="5398154" cy="22207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5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97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728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3494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06768"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Light 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98485" t="-1961" r="-377273" b="-6215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Efficacy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Efficiency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6768">
                    <a:tc rowSpan="2"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40</a:t>
                          </a:r>
                          <a:r>
                            <a:rPr lang="de-CH" sz="1400" baseline="0" dirty="0"/>
                            <a:t> </a:t>
                          </a:r>
                          <a:r>
                            <a:rPr lang="de-CH" sz="1400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8 lm/W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6768">
                    <a:tc vMerge="1"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100W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17 lm</a:t>
                          </a:r>
                          <a:r>
                            <a:rPr lang="de-CH" sz="1400" baseline="0" dirty="0"/>
                            <a:t> / W 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50217">
                    <a:tc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150 lm/W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20%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50217">
                    <a:tc>
                      <a:txBody>
                        <a:bodyPr/>
                        <a:lstStyle/>
                        <a:p>
                          <a:endParaRPr lang="de-CH" sz="1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40W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80 lm/W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391" y="3890384"/>
            <a:ext cx="860917" cy="57606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21" y="4476787"/>
            <a:ext cx="782487" cy="57606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500" y="5230772"/>
            <a:ext cx="1437510" cy="5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9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Quantities: </a:t>
            </a:r>
            <a:br>
              <a:rPr lang="en-US" dirty="0"/>
            </a:br>
            <a:r>
              <a:rPr lang="en-US" dirty="0"/>
              <a:t>Luminous Intensity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2776"/>
            <a:ext cx="6264250" cy="4537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/>
              <p:cNvSpPr txBox="1">
                <a:spLocks/>
              </p:cNvSpPr>
              <p:nvPr/>
            </p:nvSpPr>
            <p:spPr bwMode="auto">
              <a:xfrm>
                <a:off x="35496" y="1268760"/>
                <a:ext cx="8928992" cy="4537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SzPct val="105000"/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Luminous Intensity (</a:t>
                </a:r>
                <a:r>
                  <a:rPr lang="en-US" sz="1800" dirty="0" err="1"/>
                  <a:t>Lichtstärke</a:t>
                </a:r>
                <a:r>
                  <a:rPr lang="en-US" sz="1800" dirty="0"/>
                  <a:t>) I</a:t>
                </a:r>
                <a:r>
                  <a:rPr lang="en-US" sz="1800" baseline="-25000" dirty="0"/>
                  <a:t>v</a:t>
                </a:r>
                <a:r>
                  <a:rPr lang="en-US" sz="1800" dirty="0"/>
                  <a:t>: </a:t>
                </a:r>
                <a:br>
                  <a:rPr lang="en-US" sz="1800" dirty="0"/>
                </a:br>
                <a:r>
                  <a:rPr lang="en-US" sz="1800" dirty="0"/>
                  <a:t>Intensity of light emitted in a certain direction</a:t>
                </a:r>
                <a:br>
                  <a:rPr lang="en-US" sz="1800" dirty="0"/>
                </a:br>
                <a:r>
                  <a:rPr lang="en-US" sz="1800" dirty="0"/>
                  <a:t>Luminous flux per unit of a solid angle (</a:t>
                </a:r>
                <a:r>
                  <a:rPr lang="en-US" sz="1800" dirty="0" err="1"/>
                  <a:t>steradian</a:t>
                </a:r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br>
                  <a:rPr lang="en-US" sz="1800" b="0" dirty="0"/>
                </a:br>
                <a:br>
                  <a:rPr lang="en-US" sz="1800" b="0" dirty="0"/>
                </a:br>
                <a:r>
                  <a:rPr lang="en-US" sz="1800" b="0" dirty="0"/>
                  <a:t>   </a:t>
                </a:r>
                <a:r>
                  <a:rPr lang="en-US" sz="1800" dirty="0"/>
                  <a:t>w</a:t>
                </a:r>
                <a:r>
                  <a:rPr lang="en-US" sz="1800" b="0" dirty="0"/>
                  <a:t>here</a:t>
                </a:r>
                <a:r>
                  <a:rPr lang="en-US" sz="1800" dirty="0"/>
                  <a:t>: Ω = solid angle: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br>
                  <a:rPr lang="en-US" sz="1800" b="0" dirty="0"/>
                </a:br>
                <a:br>
                  <a:rPr lang="en-US" sz="1800" b="0" dirty="0"/>
                </a:br>
                <a:r>
                  <a:rPr lang="en-US" sz="1800" b="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/>
                  <a:t>constant I</a:t>
                </a:r>
                <a:r>
                  <a:rPr lang="en-US" sz="1800" baseline="-25000" dirty="0"/>
                  <a:t>v </a:t>
                </a:r>
                <a:r>
                  <a:rPr lang="en-US" sz="1800" dirty="0"/>
                  <a:t>assumed within regarded solid angle</a:t>
                </a:r>
                <a:br>
                  <a:rPr lang="en-US" sz="1800" dirty="0"/>
                </a:br>
                <a:endParaRPr lang="en-US" sz="1800" dirty="0"/>
              </a:p>
              <a:p>
                <a:r>
                  <a:rPr lang="en-US" sz="1800" b="0" dirty="0"/>
                  <a:t>Unit: Candela (</a:t>
                </a:r>
                <a:r>
                  <a:rPr lang="en-US" sz="1800" dirty="0"/>
                  <a:t>c</a:t>
                </a:r>
                <a:r>
                  <a:rPr lang="en-US" sz="1800" b="0" dirty="0"/>
                  <a:t>d) </a:t>
                </a:r>
                <a:r>
                  <a:rPr lang="en-US" sz="1800" b="0" dirty="0">
                    <a:sym typeface="Wingdings" panose="05000000000000000000" pitchFamily="2" charset="2"/>
                  </a:rPr>
                  <a:t> this is the </a:t>
                </a:r>
                <a:r>
                  <a:rPr lang="en-US" sz="1800" dirty="0">
                    <a:sym typeface="Wingdings" panose="05000000000000000000" pitchFamily="2" charset="2"/>
                  </a:rPr>
                  <a:t>photometric </a:t>
                </a:r>
                <a:r>
                  <a:rPr lang="en-US" sz="1800" b="0" dirty="0">
                    <a:sym typeface="Wingdings" panose="05000000000000000000" pitchFamily="2" charset="2"/>
                  </a:rPr>
                  <a:t>SI base unit</a:t>
                </a:r>
                <a:br>
                  <a:rPr lang="en-US" sz="1800" b="0" dirty="0">
                    <a:sym typeface="Wingdings" panose="05000000000000000000" pitchFamily="2" charset="2"/>
                  </a:rPr>
                </a:br>
                <a:br>
                  <a:rPr lang="en-US" sz="1800" b="0" dirty="0">
                    <a:sym typeface="Wingdings" panose="05000000000000000000" pitchFamily="2" charset="2"/>
                  </a:rPr>
                </a:br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1268760"/>
                <a:ext cx="8928992" cy="4537075"/>
              </a:xfrm>
              <a:prstGeom prst="rect">
                <a:avLst/>
              </a:prstGeom>
              <a:blipFill>
                <a:blip r:embed="rId2"/>
                <a:stretch>
                  <a:fillRect l="-614" t="-6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9/9c/Angle_solide_coordonnees.svg/500px-Angle_solide_coordonnees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6176" y="1397675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174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Quantities: </a:t>
            </a:r>
            <a:br>
              <a:rPr lang="en-US" dirty="0"/>
            </a:br>
            <a:r>
              <a:rPr lang="en-US" dirty="0"/>
              <a:t>Luminous Intensity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2776"/>
            <a:ext cx="6264250" cy="4537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/>
              <p:cNvSpPr txBox="1">
                <a:spLocks/>
              </p:cNvSpPr>
              <p:nvPr/>
            </p:nvSpPr>
            <p:spPr bwMode="auto">
              <a:xfrm>
                <a:off x="179512" y="1268761"/>
                <a:ext cx="8767588" cy="316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SzPct val="105000"/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Estimation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for  LED characterization:</a:t>
                </a:r>
                <a:br>
                  <a:rPr lang="en-US" sz="1800" dirty="0"/>
                </a:br>
                <a:r>
                  <a:rPr lang="en-US" sz="1800" dirty="0"/>
                  <a:t>Solid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≈2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US" sz="1800" dirty="0"/>
                </a:br>
                <a:br>
                  <a:rPr lang="en-US" sz="1800" dirty="0"/>
                </a:br>
                <a:r>
                  <a:rPr lang="en-US" sz="1800" dirty="0"/>
                  <a:t>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1800" dirty="0"/>
                  <a:t> = LED viewing angle at which I</a:t>
                </a:r>
                <a:r>
                  <a:rPr lang="en-US" sz="1800" baseline="-25000" dirty="0"/>
                  <a:t>v</a:t>
                </a:r>
                <a:r>
                  <a:rPr lang="en-US" sz="1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br>
                  <a:rPr lang="en-US" sz="1800" b="0" dirty="0"/>
                </a:br>
                <a:r>
                  <a:rPr lang="en-US" sz="1800" b="0" dirty="0"/>
                  <a:t>Assumption, simplification: Complete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radiated within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en-US" sz="1800" dirty="0"/>
                  <a:t>with constant I</a:t>
                </a:r>
                <a:r>
                  <a:rPr lang="en-US" sz="1800" baseline="-25000" dirty="0"/>
                  <a:t>v</a:t>
                </a:r>
                <a:r>
                  <a:rPr lang="en-US" sz="1800" dirty="0"/>
                  <a:t> ) and nothing is radiated outside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endParaRPr lang="en-US" sz="1800" dirty="0"/>
              </a:p>
              <a:p>
                <a:r>
                  <a:rPr lang="en-US" sz="1800" dirty="0"/>
                  <a:t>Examples of typical </a:t>
                </a:r>
                <a:br>
                  <a:rPr lang="en-US" sz="1800" dirty="0"/>
                </a:br>
                <a:r>
                  <a:rPr lang="en-US" sz="1800" dirty="0"/>
                  <a:t>values for </a:t>
                </a:r>
                <a:br>
                  <a:rPr lang="en-US" sz="1800" dirty="0"/>
                </a:br>
                <a:r>
                  <a:rPr lang="en-US" sz="1800" dirty="0"/>
                  <a:t>luminous Intensity I</a:t>
                </a:r>
                <a:r>
                  <a:rPr lang="en-US" sz="1800" baseline="-25000" dirty="0"/>
                  <a:t>v</a:t>
                </a:r>
                <a:r>
                  <a:rPr lang="en-US" sz="1800" dirty="0"/>
                  <a:t>: </a:t>
                </a:r>
                <a:br>
                  <a:rPr lang="en-US" sz="1800" dirty="0"/>
                </a:b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268761"/>
                <a:ext cx="8767588" cy="3168352"/>
              </a:xfrm>
              <a:prstGeom prst="rect">
                <a:avLst/>
              </a:prstGeom>
              <a:blipFill>
                <a:blip r:embed="rId2"/>
                <a:stretch>
                  <a:fillRect l="-417" t="-962" b="-21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086705"/>
                  </p:ext>
                </p:extLst>
              </p:nvPr>
            </p:nvGraphicFramePr>
            <p:xfrm>
              <a:off x="3275856" y="3459816"/>
              <a:ext cx="5184576" cy="19545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64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24165"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Light</a:t>
                          </a:r>
                          <a:r>
                            <a:rPr lang="de-CH" sz="1400" baseline="0" dirty="0"/>
                            <a:t> Source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</a:t>
                          </a:r>
                          <a:r>
                            <a:rPr lang="en-US" sz="1400" baseline="-25000" dirty="0"/>
                            <a:t>v</a:t>
                          </a:r>
                          <a:endParaRPr lang="de-C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Candle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 cd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Incandescent</a:t>
                          </a:r>
                          <a:r>
                            <a:rPr lang="de-CH" sz="1400" dirty="0"/>
                            <a:t> light</a:t>
                          </a:r>
                          <a:r>
                            <a:rPr lang="de-CH" sz="1400" baseline="0" dirty="0"/>
                            <a:t> </a:t>
                          </a:r>
                          <a:r>
                            <a:rPr lang="de-CH" sz="1400" baseline="0" dirty="0" err="1"/>
                            <a:t>bulb</a:t>
                          </a:r>
                          <a:r>
                            <a:rPr lang="de-CH" sz="1400" baseline="0" dirty="0"/>
                            <a:t> 100W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140 cd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Standard</a:t>
                          </a:r>
                          <a:r>
                            <a:rPr lang="de-CH" sz="1400" baseline="0" dirty="0"/>
                            <a:t> Signal LED @ I</a:t>
                          </a:r>
                          <a:r>
                            <a:rPr lang="de-CH" sz="1400" baseline="-25000" dirty="0"/>
                            <a:t>F</a:t>
                          </a:r>
                          <a:r>
                            <a:rPr lang="de-CH" sz="1400" baseline="0" dirty="0"/>
                            <a:t>=10mA</a:t>
                          </a:r>
                          <a:endParaRPr lang="de-CH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0.02 cd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1400" baseline="0" dirty="0"/>
                            <a:t>High </a:t>
                          </a:r>
                          <a:r>
                            <a:rPr lang="de-CH" sz="1400" baseline="0" dirty="0" err="1"/>
                            <a:t>performance</a:t>
                          </a:r>
                          <a:r>
                            <a:rPr lang="de-CH" sz="1400" baseline="0" dirty="0"/>
                            <a:t> </a:t>
                          </a:r>
                          <a:r>
                            <a:rPr lang="de-CH" sz="1400" baseline="0" dirty="0" err="1"/>
                            <a:t>white</a:t>
                          </a:r>
                          <a:r>
                            <a:rPr lang="de-CH" sz="1400" baseline="0" dirty="0"/>
                            <a:t> LED, </a:t>
                          </a:r>
                          <a:br>
                            <a:rPr lang="de-CH" sz="1400" baseline="0" dirty="0"/>
                          </a:br>
                          <a:r>
                            <a:rPr lang="de-CH" sz="1400" baseline="0" dirty="0"/>
                            <a:t>1W, </a:t>
                          </a:r>
                          <a14:m>
                            <m:oMath xmlns:m="http://schemas.openxmlformats.org/officeDocument/2006/math">
                              <m:r>
                                <a:rPr lang="de-CH" sz="1400" b="0" i="0" baseline="0" smtClean="0">
                                  <a:latin typeface="Cambria Math"/>
                                </a:rPr>
                                <m:t>2</m:t>
                              </m:r>
                            </m:oMath>
                          </a14:m>
                          <a:r>
                            <a:rPr lang="de-CH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CH" sz="1400" b="0" i="1" baseline="0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CH" sz="1400" dirty="0"/>
                            <a:t>= 115°</a:t>
                          </a:r>
                          <a:endParaRPr lang="de-CH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50 cd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8086705"/>
                  </p:ext>
                </p:extLst>
              </p:nvPr>
            </p:nvGraphicFramePr>
            <p:xfrm>
              <a:off x="3275856" y="3459816"/>
              <a:ext cx="5184576" cy="19545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64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Light</a:t>
                          </a:r>
                          <a:r>
                            <a:rPr lang="de-CH" sz="1400" baseline="0" dirty="0"/>
                            <a:t> Source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</a:t>
                          </a:r>
                          <a:r>
                            <a:rPr lang="en-US" sz="1400" baseline="-25000" dirty="0"/>
                            <a:t>v</a:t>
                          </a:r>
                          <a:endParaRPr lang="de-C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Candle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 cd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sz="1400" dirty="0" err="1"/>
                            <a:t>Incandescent</a:t>
                          </a:r>
                          <a:r>
                            <a:rPr lang="de-CH" sz="1400" dirty="0"/>
                            <a:t> light</a:t>
                          </a:r>
                          <a:r>
                            <a:rPr lang="de-CH" sz="1400" baseline="0" dirty="0"/>
                            <a:t> </a:t>
                          </a:r>
                          <a:r>
                            <a:rPr lang="de-CH" sz="1400" baseline="0" dirty="0" err="1"/>
                            <a:t>bulb</a:t>
                          </a:r>
                          <a:r>
                            <a:rPr lang="de-CH" sz="1400" baseline="0" dirty="0"/>
                            <a:t> 100W</a:t>
                          </a:r>
                          <a:endParaRPr lang="de-C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140 cd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Standard</a:t>
                          </a:r>
                          <a:r>
                            <a:rPr lang="de-CH" sz="1400" baseline="0" dirty="0"/>
                            <a:t> Signal LED @ I</a:t>
                          </a:r>
                          <a:r>
                            <a:rPr lang="de-CH" sz="1400" baseline="-25000" dirty="0"/>
                            <a:t>F</a:t>
                          </a:r>
                          <a:r>
                            <a:rPr lang="de-CH" sz="1400" baseline="0" dirty="0"/>
                            <a:t>=10mA</a:t>
                          </a:r>
                          <a:endParaRPr lang="de-CH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0.02 cd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72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46" t="-262921" r="-24781" b="-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CH" sz="1400" dirty="0"/>
                            <a:t>50 cd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04739">
            <a:off x="6487388" y="4374330"/>
            <a:ext cx="729374" cy="66930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4890" y="4928715"/>
            <a:ext cx="659735" cy="4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19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Viewing Angle</a:t>
            </a:r>
          </a:p>
        </p:txBody>
      </p:sp>
      <p:graphicFrame>
        <p:nvGraphicFramePr>
          <p:cNvPr id="4" name="Inhaltsplatzhalt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117437"/>
              </p:ext>
            </p:extLst>
          </p:nvPr>
        </p:nvGraphicFramePr>
        <p:xfrm>
          <a:off x="1297024" y="3284984"/>
          <a:ext cx="7211804" cy="6291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5" name="Visio" r:id="rId3" imgW="8513280" imgH="7427520" progId="Visio.DrawingMacroEnabled.15">
                  <p:embed/>
                </p:oleObj>
              </mc:Choice>
              <mc:Fallback>
                <p:oleObj name="Visio" r:id="rId3" imgW="8513280" imgH="7427520" progId="Visio.DrawingMacroEnabled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7024" y="3284984"/>
                        <a:ext cx="7211804" cy="6291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/>
              <p:cNvSpPr txBox="1">
                <a:spLocks/>
              </p:cNvSpPr>
              <p:nvPr/>
            </p:nvSpPr>
            <p:spPr bwMode="auto">
              <a:xfrm>
                <a:off x="12330" y="1268760"/>
                <a:ext cx="8496498" cy="2376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SzPct val="105000"/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directional light emission characteristic is often expressed with the viewing angle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sz="1800" dirty="0"/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the FWHM value (“Full Width at Half Maximum”)  </a:t>
                </a:r>
                <a:br>
                  <a:rPr lang="en-US" sz="1800" dirty="0"/>
                </a:br>
                <a:r>
                  <a:rPr lang="en-US" sz="1800" dirty="0"/>
                  <a:t>I.e. the angle between the two points (and the light source) at which the luminous intensity is half of the maximum value.</a:t>
                </a:r>
              </a:p>
              <a:p>
                <a:endParaRPr lang="en-US" sz="18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5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30" y="1268760"/>
                <a:ext cx="8496498" cy="2376264"/>
              </a:xfrm>
              <a:prstGeom prst="rect">
                <a:avLst/>
              </a:prstGeom>
              <a:blipFill>
                <a:blip r:embed="rId5"/>
                <a:stretch>
                  <a:fillRect l="-430" t="-1282" r="-11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096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Quantities: </a:t>
            </a:r>
            <a:br>
              <a:rPr lang="en-US" dirty="0"/>
            </a:br>
            <a:r>
              <a:rPr lang="en-US" dirty="0"/>
              <a:t>Luminance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2776"/>
            <a:ext cx="6264250" cy="4537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/>
              <p:cNvSpPr txBox="1">
                <a:spLocks/>
              </p:cNvSpPr>
              <p:nvPr/>
            </p:nvSpPr>
            <p:spPr bwMode="auto">
              <a:xfrm>
                <a:off x="107950" y="1294214"/>
                <a:ext cx="8767588" cy="4537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SzPct val="105000"/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Luminance L</a:t>
                </a:r>
                <a:r>
                  <a:rPr lang="en-US" sz="1800" baseline="-25000" dirty="0"/>
                  <a:t>V</a:t>
                </a:r>
                <a:r>
                  <a:rPr lang="en-US" sz="1800" dirty="0"/>
                  <a:t> (</a:t>
                </a:r>
                <a:r>
                  <a:rPr lang="en-US" sz="1800" dirty="0" err="1"/>
                  <a:t>Leuchtdichte</a:t>
                </a:r>
                <a:r>
                  <a:rPr lang="en-US" sz="1800" dirty="0"/>
                  <a:t>): </a:t>
                </a:r>
                <a:br>
                  <a:rPr lang="en-US" sz="1800" dirty="0"/>
                </a:br>
                <a:r>
                  <a:rPr lang="en-US" sz="1800" dirty="0"/>
                  <a:t>Luminance is a measure for the strength of light seen (how glaring it is) when directly looking at the light source. </a:t>
                </a:r>
                <a:br>
                  <a:rPr lang="en-US" sz="1800" dirty="0"/>
                </a:br>
                <a:br>
                  <a:rPr lang="en-US" sz="1800" dirty="0"/>
                </a:br>
                <a:r>
                  <a:rPr lang="en-US" sz="1800" dirty="0"/>
                  <a:t>When looking at the radiating surface</a:t>
                </a:r>
                <a:br>
                  <a:rPr lang="en-US" sz="1800" dirty="0"/>
                </a:br>
                <a:r>
                  <a:rPr lang="en-US" sz="1800" dirty="0"/>
                  <a:t>with an angle normal to that surface: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:br>
                  <a:rPr lang="en-US" sz="1800" dirty="0"/>
                </a:br>
                <a:r>
                  <a:rPr lang="en-US" sz="1800" dirty="0"/>
                  <a:t>			L</a:t>
                </a:r>
                <a:r>
                  <a:rPr lang="en-US" sz="1800" baseline="-25000" dirty="0"/>
                  <a:t>V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  </a:t>
                </a:r>
                <a:br>
                  <a:rPr lang="en-US" sz="1800" dirty="0"/>
                </a:br>
                <a:r>
                  <a:rPr lang="en-US" sz="1800" dirty="0"/>
                  <a:t> </a:t>
                </a:r>
                <a:br>
                  <a:rPr lang="en-US" sz="1800" dirty="0"/>
                </a:br>
                <a:r>
                  <a:rPr lang="en-US" sz="1800" dirty="0"/>
                  <a:t>Where A is the radiating area seen. </a:t>
                </a:r>
                <a:br>
                  <a:rPr lang="en-US" sz="1800" dirty="0"/>
                </a:br>
                <a:r>
                  <a:rPr lang="en-US" sz="1800" dirty="0"/>
                  <a:t>For LEDs : the area of the lens (i.e. not of the LED die).</a:t>
                </a:r>
              </a:p>
              <a:p>
                <a:r>
                  <a:rPr lang="en-US" sz="1800" dirty="0"/>
                  <a:t>Unit: cd / m</a:t>
                </a:r>
                <a:r>
                  <a:rPr lang="en-US" sz="1800" baseline="30000" dirty="0"/>
                  <a:t>2</a:t>
                </a:r>
              </a:p>
              <a:p>
                <a:r>
                  <a:rPr lang="en-US" sz="1800" dirty="0"/>
                  <a:t>Luminance describes how the light source is seen by the human eye.</a:t>
                </a: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950" y="1294214"/>
                <a:ext cx="8767588" cy="4537075"/>
              </a:xfrm>
              <a:prstGeom prst="rect">
                <a:avLst/>
              </a:prstGeom>
              <a:blipFill>
                <a:blip r:embed="rId3"/>
                <a:stretch>
                  <a:fillRect l="-487" t="-6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398441"/>
              </p:ext>
            </p:extLst>
          </p:nvPr>
        </p:nvGraphicFramePr>
        <p:xfrm>
          <a:off x="4225592" y="2128930"/>
          <a:ext cx="3344302" cy="1586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Visio" r:id="rId4" imgW="2047835" imgH="971472" progId="Visio.Drawing.15">
                  <p:embed/>
                </p:oleObj>
              </mc:Choice>
              <mc:Fallback>
                <p:oleObj name="Visio" r:id="rId4" imgW="2047835" imgH="97147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5592" y="2128930"/>
                        <a:ext cx="3344302" cy="1586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700" y="3579798"/>
            <a:ext cx="1157144" cy="8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Lighting Technologies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988840"/>
            <a:ext cx="8750300" cy="368544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580112" y="5877272"/>
            <a:ext cx="230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energy.sandia.gov</a:t>
            </a:r>
          </a:p>
        </p:txBody>
      </p:sp>
      <p:pic>
        <p:nvPicPr>
          <p:cNvPr id="11266" name="Picture 2" descr="https://encrypted-tbn1.gstatic.com/images?q=tbn:ANd9GcTjZ1MoEUXO_FtXgBeS07uLrlQ-HcRAwNCyBtXUdmCgVKJt68yF5uYIC0G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632" y="1370261"/>
            <a:ext cx="447533" cy="61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ncrypted-tbn2.gstatic.com/images?q=tbn:ANd9GcTLRBo-kROz4Z5vhZm3myCe47s2efomh5RabsRD7RUXw9-ZTm15bkMZRh8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8182" y="1471491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561" y="1326007"/>
            <a:ext cx="1849117" cy="751140"/>
          </a:xfrm>
          <a:prstGeom prst="rect">
            <a:avLst/>
          </a:prstGeom>
        </p:spPr>
      </p:pic>
      <p:pic>
        <p:nvPicPr>
          <p:cNvPr id="11270" name="Picture 6" descr="Bildergebnis für led lampe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5045" y="1491955"/>
            <a:ext cx="537773" cy="53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mrwatt.eu/72-264-thickbox/high-power-led-3w-cold-white-200-220lm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7712" y="1412801"/>
            <a:ext cx="699319" cy="69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2108071" y="6387608"/>
            <a:ext cx="2116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HID = High Intensity Discharge</a:t>
            </a:r>
            <a:br>
              <a:rPr lang="en-US" sz="1100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547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Quantities: </a:t>
            </a:r>
            <a:br>
              <a:rPr lang="en-US" dirty="0"/>
            </a:br>
            <a:r>
              <a:rPr lang="en-US" dirty="0"/>
              <a:t>Luminance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2776"/>
            <a:ext cx="6264250" cy="4537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noProof="0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130026" y="1412776"/>
            <a:ext cx="8767588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Examples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478298"/>
              </p:ext>
            </p:extLst>
          </p:nvPr>
        </p:nvGraphicFramePr>
        <p:xfrm>
          <a:off x="596156" y="1844824"/>
          <a:ext cx="6984776" cy="267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8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165">
                <a:tc>
                  <a:txBody>
                    <a:bodyPr/>
                    <a:lstStyle/>
                    <a:p>
                      <a:r>
                        <a:rPr lang="de-CH" sz="1400" dirty="0"/>
                        <a:t>Light</a:t>
                      </a:r>
                      <a:r>
                        <a:rPr lang="de-CH" sz="1400" baseline="0" dirty="0"/>
                        <a:t> Source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</a:t>
                      </a:r>
                      <a:r>
                        <a:rPr lang="en-US" sz="1400" baseline="-25000" dirty="0" err="1"/>
                        <a:t>v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Incandescent</a:t>
                      </a:r>
                      <a:r>
                        <a:rPr lang="de-CH" sz="1400" dirty="0"/>
                        <a:t> light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bulb</a:t>
                      </a:r>
                      <a:r>
                        <a:rPr lang="de-CH" sz="1400" baseline="0" dirty="0"/>
                        <a:t> 100W, </a:t>
                      </a:r>
                      <a:br>
                        <a:rPr lang="de-CH" sz="1400" baseline="0" dirty="0"/>
                      </a:br>
                      <a:r>
                        <a:rPr lang="de-CH" sz="1400" baseline="0" dirty="0"/>
                        <a:t>transparent </a:t>
                      </a:r>
                      <a:r>
                        <a:rPr lang="de-CH" sz="1400" baseline="0" dirty="0" err="1"/>
                        <a:t>glass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body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2·10</a:t>
                      </a:r>
                      <a:r>
                        <a:rPr lang="de-CH" sz="1400" baseline="30000" dirty="0"/>
                        <a:t>6 </a:t>
                      </a:r>
                      <a:r>
                        <a:rPr lang="de-CH" sz="1400" dirty="0"/>
                        <a:t>cd / m</a:t>
                      </a:r>
                      <a:r>
                        <a:rPr lang="de-CH" sz="1400" baseline="30000" dirty="0"/>
                        <a:t>2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 err="1"/>
                        <a:t>Incandescent</a:t>
                      </a:r>
                      <a:r>
                        <a:rPr lang="de-CH" sz="1400" dirty="0"/>
                        <a:t> light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bulb</a:t>
                      </a:r>
                      <a:r>
                        <a:rPr lang="de-CH" sz="1400" baseline="0" dirty="0"/>
                        <a:t> 100W, matt </a:t>
                      </a:r>
                      <a:r>
                        <a:rPr lang="de-CH" sz="1400" baseline="0" dirty="0" err="1"/>
                        <a:t>glass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body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200·10</a:t>
                      </a:r>
                      <a:r>
                        <a:rPr lang="de-CH" sz="1400" baseline="30000" dirty="0"/>
                        <a:t>3 </a:t>
                      </a:r>
                      <a:r>
                        <a:rPr lang="de-CH" sz="1400" dirty="0"/>
                        <a:t>cd / m</a:t>
                      </a:r>
                      <a:r>
                        <a:rPr lang="de-CH" sz="1400" baseline="30000" dirty="0"/>
                        <a:t>2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dirty="0"/>
                        <a:t>Standard</a:t>
                      </a:r>
                      <a:r>
                        <a:rPr lang="de-CH" sz="1400" baseline="0" dirty="0"/>
                        <a:t> 3mm </a:t>
                      </a:r>
                      <a:r>
                        <a:rPr lang="de-CH" sz="1400" baseline="0" dirty="0" err="1"/>
                        <a:t>signal</a:t>
                      </a:r>
                      <a:r>
                        <a:rPr lang="de-CH" sz="1400" baseline="0" dirty="0"/>
                        <a:t> LED @ I</a:t>
                      </a:r>
                      <a:r>
                        <a:rPr lang="de-CH" sz="1400" baseline="-25000" dirty="0"/>
                        <a:t>F</a:t>
                      </a:r>
                      <a:r>
                        <a:rPr lang="de-CH" sz="1400" baseline="0" dirty="0"/>
                        <a:t>=10mA</a:t>
                      </a:r>
                      <a:endParaRPr lang="de-CH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30 cd /m</a:t>
                      </a:r>
                      <a:r>
                        <a:rPr lang="de-CH" sz="14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baseline="0" dirty="0"/>
                        <a:t>High </a:t>
                      </a:r>
                      <a:r>
                        <a:rPr lang="de-CH" sz="1400" baseline="0" dirty="0" err="1"/>
                        <a:t>performance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white</a:t>
                      </a:r>
                      <a:r>
                        <a:rPr lang="de-CH" sz="1400" baseline="0" dirty="0"/>
                        <a:t> LED, 1W, </a:t>
                      </a:r>
                      <a:endParaRPr lang="de-CH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dirty="0"/>
                        <a:t>50·10</a:t>
                      </a:r>
                      <a:r>
                        <a:rPr lang="de-CH" sz="1400" baseline="30000" dirty="0"/>
                        <a:t>3 </a:t>
                      </a:r>
                      <a:r>
                        <a:rPr lang="de-CH" sz="1400" dirty="0"/>
                        <a:t>cd / m</a:t>
                      </a:r>
                      <a:r>
                        <a:rPr lang="de-CH" sz="1400" baseline="30000" dirty="0"/>
                        <a:t>2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baseline="0" dirty="0" err="1"/>
                        <a:t>Fluorescent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tube</a:t>
                      </a:r>
                      <a:r>
                        <a:rPr lang="de-CH" sz="1400" baseline="0" dirty="0"/>
                        <a:t>, 40W</a:t>
                      </a:r>
                      <a:endParaRPr lang="de-CH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dirty="0"/>
                        <a:t>2·10</a:t>
                      </a:r>
                      <a:r>
                        <a:rPr lang="de-CH" sz="1400" baseline="30000" dirty="0"/>
                        <a:t>3 </a:t>
                      </a:r>
                      <a:r>
                        <a:rPr lang="de-CH" sz="1400" dirty="0"/>
                        <a:t>cd / m</a:t>
                      </a:r>
                      <a:r>
                        <a:rPr lang="de-CH" sz="1400" baseline="30000" dirty="0"/>
                        <a:t>2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baseline="0" dirty="0"/>
                        <a:t>TFT </a:t>
                      </a:r>
                      <a:r>
                        <a:rPr lang="de-CH" sz="1400" baseline="0" dirty="0" err="1"/>
                        <a:t>notebook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display</a:t>
                      </a:r>
                      <a:r>
                        <a:rPr lang="de-CH" sz="1400" baseline="0" dirty="0"/>
                        <a:t>, </a:t>
                      </a:r>
                      <a:r>
                        <a:rPr lang="de-CH" sz="1400" baseline="0" dirty="0" err="1"/>
                        <a:t>white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screen</a:t>
                      </a:r>
                      <a:endParaRPr lang="de-CH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baseline="0" dirty="0"/>
                        <a:t>100</a:t>
                      </a:r>
                      <a:r>
                        <a:rPr lang="de-CH" sz="1400" baseline="30000" dirty="0"/>
                        <a:t> </a:t>
                      </a:r>
                      <a:r>
                        <a:rPr lang="de-CH" sz="1400" dirty="0"/>
                        <a:t>cd / m</a:t>
                      </a:r>
                      <a:r>
                        <a:rPr lang="de-CH" sz="1400" baseline="30000" dirty="0"/>
                        <a:t>2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223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Quantities: </a:t>
            </a:r>
            <a:br>
              <a:rPr lang="en-US" dirty="0"/>
            </a:br>
            <a:r>
              <a:rPr lang="en-US" dirty="0"/>
              <a:t>Illuminance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2776"/>
            <a:ext cx="6264250" cy="4537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/>
              <p:cNvSpPr txBox="1">
                <a:spLocks/>
              </p:cNvSpPr>
              <p:nvPr/>
            </p:nvSpPr>
            <p:spPr bwMode="auto">
              <a:xfrm>
                <a:off x="107950" y="1294214"/>
                <a:ext cx="8856538" cy="4537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SzPct val="105000"/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266AB"/>
                  </a:buClr>
                  <a:buFont typeface="Arial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ＭＳ Ｐゴシック" pitchFamily="-110" charset="-128"/>
                    <a:cs typeface="ＭＳ Ｐゴシック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Illuminance E</a:t>
                </a:r>
                <a:r>
                  <a:rPr lang="en-US" sz="1800" baseline="-25000" dirty="0"/>
                  <a:t>V</a:t>
                </a:r>
                <a:r>
                  <a:rPr lang="en-US" sz="1800" dirty="0"/>
                  <a:t> (</a:t>
                </a:r>
                <a:r>
                  <a:rPr lang="en-US" sz="1800" dirty="0" err="1"/>
                  <a:t>Beleuchtungsstärke</a:t>
                </a:r>
                <a:r>
                  <a:rPr lang="en-US" sz="1800" dirty="0"/>
                  <a:t>): </a:t>
                </a:r>
                <a:br>
                  <a:rPr lang="en-US" sz="1800" dirty="0"/>
                </a:br>
                <a:r>
                  <a:rPr lang="en-US" sz="1800" dirty="0"/>
                  <a:t>Amount of light striking a surface. 	</a:t>
                </a:r>
                <a:br>
                  <a:rPr lang="en-US" sz="1800" dirty="0"/>
                </a:br>
                <a:r>
                  <a:rPr lang="en-US" sz="1800" dirty="0"/>
                  <a:t>			E</a:t>
                </a:r>
                <a:r>
                  <a:rPr lang="en-US" sz="1800" baseline="-25000" dirty="0"/>
                  <a:t>V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  </a:t>
                </a:r>
                <a:br>
                  <a:rPr lang="en-US" sz="1800" dirty="0"/>
                </a:br>
                <a:r>
                  <a:rPr lang="en-US" sz="1800" dirty="0"/>
                  <a:t>Unit : lux</a:t>
                </a:r>
                <a:br>
                  <a:rPr lang="en-US" sz="1800" dirty="0"/>
                </a:br>
                <a:br>
                  <a:rPr lang="en-US" sz="1800" dirty="0"/>
                </a:br>
                <a:endParaRPr lang="en-US" sz="1800" dirty="0"/>
              </a:p>
              <a:p>
                <a:pPr marL="0" indent="0">
                  <a:buNone/>
                </a:pPr>
                <a:br>
                  <a:rPr lang="en-US" sz="1800" baseline="30000" dirty="0"/>
                </a:br>
                <a:br>
                  <a:rPr lang="en-US" sz="1800" baseline="30000" dirty="0"/>
                </a:br>
                <a:br>
                  <a:rPr lang="en-US" sz="1800" baseline="30000" dirty="0"/>
                </a:br>
                <a:endParaRPr lang="en-US" sz="1800" baseline="30000" dirty="0"/>
              </a:p>
              <a:p>
                <a:r>
                  <a:rPr lang="en-US" sz="1800" dirty="0"/>
                  <a:t>Illuminance is important e.g. for planning the lighting of a room, of an office desk, a street etc.</a:t>
                </a:r>
              </a:p>
              <a:p>
                <a:r>
                  <a:rPr lang="en-US" sz="1800" dirty="0"/>
                  <a:t>Example: </a:t>
                </a: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6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950" y="1294214"/>
                <a:ext cx="8856538" cy="4537075"/>
              </a:xfrm>
              <a:prstGeom prst="rect">
                <a:avLst/>
              </a:prstGeom>
              <a:blipFill>
                <a:blip r:embed="rId3"/>
                <a:stretch>
                  <a:fillRect l="-482" t="-6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442924"/>
              </p:ext>
            </p:extLst>
          </p:nvPr>
        </p:nvGraphicFramePr>
        <p:xfrm>
          <a:off x="6012161" y="1125538"/>
          <a:ext cx="3145780" cy="3089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Visio" r:id="rId4" imgW="2142960" imgH="2105149" progId="Visio.Drawing.15">
                  <p:embed/>
                </p:oleObj>
              </mc:Choice>
              <mc:Fallback>
                <p:oleObj name="Visio" r:id="rId4" imgW="2142960" imgH="210514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2161" y="1125538"/>
                        <a:ext cx="3145780" cy="3089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10578"/>
              </p:ext>
            </p:extLst>
          </p:nvPr>
        </p:nvGraphicFramePr>
        <p:xfrm>
          <a:off x="1673709" y="4509120"/>
          <a:ext cx="396044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643">
                <a:tc>
                  <a:txBody>
                    <a:bodyPr/>
                    <a:lstStyle/>
                    <a:p>
                      <a:r>
                        <a:rPr lang="de-CH" sz="1400" dirty="0"/>
                        <a:t>Situation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</a:t>
                      </a:r>
                      <a:r>
                        <a:rPr lang="en-US" sz="1400" baseline="-25000" dirty="0" err="1"/>
                        <a:t>v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400" baseline="0" dirty="0" err="1"/>
                        <a:t>I</a:t>
                      </a:r>
                      <a:r>
                        <a:rPr lang="de-CH" sz="1400" dirty="0" err="1"/>
                        <a:t>ncandescent</a:t>
                      </a:r>
                      <a:r>
                        <a:rPr lang="de-CH" sz="1400" dirty="0"/>
                        <a:t> light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bulb</a:t>
                      </a:r>
                      <a:r>
                        <a:rPr lang="de-CH" sz="1400" baseline="0" dirty="0"/>
                        <a:t> 100W, </a:t>
                      </a:r>
                      <a:br>
                        <a:rPr lang="de-CH" sz="1400" baseline="0" dirty="0"/>
                      </a:br>
                      <a:r>
                        <a:rPr lang="de-CH" sz="1400" baseline="0" dirty="0"/>
                        <a:t>1.2m, </a:t>
                      </a:r>
                      <a:r>
                        <a:rPr lang="de-CH" sz="1400" baseline="0" dirty="0" err="1"/>
                        <a:t>directly</a:t>
                      </a:r>
                      <a:r>
                        <a:rPr lang="de-CH" sz="1400" baseline="0" dirty="0"/>
                        <a:t>  </a:t>
                      </a:r>
                      <a:r>
                        <a:rPr lang="de-CH" sz="1400" baseline="0" dirty="0" err="1"/>
                        <a:t>above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office</a:t>
                      </a:r>
                      <a:r>
                        <a:rPr lang="de-CH" sz="1400" baseline="0" dirty="0"/>
                        <a:t> </a:t>
                      </a:r>
                      <a:r>
                        <a:rPr lang="de-CH" sz="1400" baseline="0" dirty="0" err="1"/>
                        <a:t>desk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/>
                        <a:t>100 </a:t>
                      </a:r>
                      <a:r>
                        <a:rPr lang="de-CH" sz="1400" dirty="0" err="1"/>
                        <a:t>lux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393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11760" y="2852936"/>
            <a:ext cx="4320480" cy="1296144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Thank you, </a:t>
            </a:r>
          </a:p>
          <a:p>
            <a:pPr marL="0" indent="0">
              <a:buNone/>
            </a:pPr>
            <a:r>
              <a:rPr lang="en-US" sz="3600" dirty="0"/>
              <a:t>for your </a:t>
            </a:r>
            <a:r>
              <a:rPr lang="en-US" sz="4000" dirty="0"/>
              <a:t>attention</a:t>
            </a:r>
            <a:r>
              <a:rPr lang="en-US" sz="36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20457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Bildergebnis für blue 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642100">
            <a:off x="7373672" y="4868316"/>
            <a:ext cx="1216859" cy="9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of LED Technology</a:t>
            </a:r>
            <a:endParaRPr lang="en-US" noProof="0" dirty="0"/>
          </a:p>
        </p:txBody>
      </p:sp>
      <p:sp>
        <p:nvSpPr>
          <p:cNvPr id="9" name="AutoShape 14" descr="Bildergebnis für led red green yell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6" descr="http://www.tandyonline.co.uk/media/catalog/product/cache/1/image/9df78eab33525d08d6e5fb8d27136e95/1/0/10mm-white-l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626044">
            <a:off x="7400010" y="5680946"/>
            <a:ext cx="792295" cy="7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1321708"/>
            <a:ext cx="640534" cy="84883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153" y="2324377"/>
            <a:ext cx="651685" cy="8427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226522" y="3781640"/>
            <a:ext cx="1092546" cy="109693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234" y="3319259"/>
            <a:ext cx="613144" cy="54672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900" y="1550444"/>
            <a:ext cx="7138794" cy="1712718"/>
          </a:xfrm>
        </p:spPr>
        <p:txBody>
          <a:bodyPr/>
          <a:lstStyle/>
          <a:p>
            <a:r>
              <a:rPr lang="en-US" sz="1800" dirty="0"/>
              <a:t>1907:  Henry Joseph Round  observed light emission when a current flows through a crystal detector (diode)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1929:  First patent for a LED granted to the Russian scientist and inventor Oleg </a:t>
            </a:r>
            <a:r>
              <a:rPr lang="en-US" sz="1800" dirty="0" err="1"/>
              <a:t>Losev</a:t>
            </a:r>
            <a:r>
              <a:rPr lang="en-US" sz="1800" dirty="0"/>
              <a:t>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No commercial use of LED technology until early 1960s</a:t>
            </a:r>
            <a:br>
              <a:rPr lang="en-US" sz="1800" dirty="0"/>
            </a:br>
            <a:endParaRPr lang="en-US" sz="1800" noProof="0" dirty="0"/>
          </a:p>
          <a:p>
            <a:r>
              <a:rPr lang="en-US" sz="1800" dirty="0"/>
              <a:t>1961: Modern LED invented at Texas Instruments</a:t>
            </a:r>
            <a:br>
              <a:rPr lang="en-US" sz="1800" dirty="0"/>
            </a:br>
            <a:endParaRPr lang="en-US" sz="1800" dirty="0"/>
          </a:p>
          <a:p>
            <a:r>
              <a:rPr lang="en-US" sz="1800" noProof="0" dirty="0"/>
              <a:t>Since 1970’s: LEDs used as indicator lights</a:t>
            </a:r>
            <a:br>
              <a:rPr lang="en-US" sz="1800" noProof="0" dirty="0"/>
            </a:br>
            <a:endParaRPr lang="en-US" sz="1800" noProof="0" dirty="0"/>
          </a:p>
          <a:p>
            <a:r>
              <a:rPr lang="en-US" sz="1800" dirty="0"/>
              <a:t>Since 1993:    Blue LEDs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Since 1995:    White LEDs</a:t>
            </a:r>
          </a:p>
          <a:p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324934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of LED Technology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5575" y="1268760"/>
            <a:ext cx="7296745" cy="4537075"/>
          </a:xfrm>
        </p:spPr>
        <p:txBody>
          <a:bodyPr/>
          <a:lstStyle/>
          <a:p>
            <a:r>
              <a:rPr lang="en-US" sz="1800" dirty="0"/>
              <a:t>Since 2005:    </a:t>
            </a:r>
            <a:br>
              <a:rPr lang="en-US" sz="1800" dirty="0"/>
            </a:br>
            <a:r>
              <a:rPr lang="en-US" sz="1800" dirty="0"/>
              <a:t>White Power LEDs for lighting applications.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noProof="0" dirty="0"/>
              <a:t>Since 2010:    </a:t>
            </a:r>
            <a:br>
              <a:rPr lang="en-US" sz="1800" noProof="0" dirty="0"/>
            </a:br>
            <a:r>
              <a:rPr lang="en-US" sz="1800" noProof="0" dirty="0"/>
              <a:t>Mass production of LED lighting products. </a:t>
            </a:r>
            <a:br>
              <a:rPr lang="en-US" sz="1800" noProof="0" dirty="0"/>
            </a:br>
            <a:r>
              <a:rPr lang="en-US" sz="1800" dirty="0"/>
              <a:t>LED replacement for “good old” incandescent light bulbs.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2019 .. future: </a:t>
            </a:r>
            <a:br>
              <a:rPr lang="en-US" sz="1800" dirty="0"/>
            </a:br>
            <a:r>
              <a:rPr lang="en-US" sz="1800" dirty="0"/>
              <a:t>Ongoing research for better efficacy and usability, lower cost .. </a:t>
            </a:r>
            <a:br>
              <a:rPr lang="en-US" sz="1800" dirty="0"/>
            </a:b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materials, organic LEDs, driving circuits …</a:t>
            </a:r>
            <a:br>
              <a:rPr lang="en-US" sz="1800" noProof="0" dirty="0"/>
            </a:br>
            <a:endParaRPr lang="en-US" sz="1800" noProof="0" dirty="0"/>
          </a:p>
        </p:txBody>
      </p:sp>
      <p:sp>
        <p:nvSpPr>
          <p:cNvPr id="9" name="AutoShape 14" descr="Bildergebnis für led red green yell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104" name="Picture 8" descr="http://spie.org/Images/Graphics/Newsroom/NewsArticleImages/Lewotsky0710_lighting_figure2small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7740" y="1929116"/>
            <a:ext cx="1587476" cy="224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mrwatt.eu/72-264-thickbox/high-power-led-3w-cold-white-200-220l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8304" y="1274976"/>
            <a:ext cx="1030362" cy="103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320" y="4199687"/>
            <a:ext cx="1404702" cy="14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1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Lighting Applications</a:t>
            </a:r>
          </a:p>
        </p:txBody>
      </p:sp>
      <p:sp>
        <p:nvSpPr>
          <p:cNvPr id="3" name="Inhaltsplatzhalter 2"/>
          <p:cNvSpPr txBox="1">
            <a:spLocks/>
          </p:cNvSpPr>
          <p:nvPr/>
        </p:nvSpPr>
        <p:spPr bwMode="auto">
          <a:xfrm>
            <a:off x="-40544" y="1433414"/>
            <a:ext cx="8767588" cy="524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Indoor </a:t>
            </a:r>
            <a:r>
              <a:rPr lang="en-US" sz="1800" dirty="0"/>
              <a:t>Lighting</a:t>
            </a:r>
            <a:endParaRPr lang="en-US" sz="2000" dirty="0"/>
          </a:p>
          <a:p>
            <a:pPr lvl="1"/>
            <a:r>
              <a:rPr lang="en-US" sz="1800" dirty="0"/>
              <a:t>Retrofit LED replacement lamps: 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LED luminaires: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 err="1"/>
              <a:t>Moodlight</a:t>
            </a:r>
            <a:r>
              <a:rPr lang="en-US" sz="1800" dirty="0"/>
              <a:t> illuminations:</a:t>
            </a:r>
          </a:p>
        </p:txBody>
      </p:sp>
      <p:pic>
        <p:nvPicPr>
          <p:cNvPr id="8194" name="Picture 2" descr="http://www.lightingandmaintenancesolutions.com/wp-content/uploads/2014/02/incandescent-ligh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9999" y="1286223"/>
            <a:ext cx="1196135" cy="119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ecx.images-amazon.com/images/I/514MHaAqe9L._SX425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4299" y="1284561"/>
            <a:ext cx="1707963" cy="128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>
            <a:off x="5706839" y="2060848"/>
            <a:ext cx="610642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https://www.luxexcel.com/wp-content/uploads/2015/02/LED-Luminai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9594" y="2906890"/>
            <a:ext cx="1336541" cy="12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535" y="2582302"/>
            <a:ext cx="2564642" cy="1710819"/>
          </a:xfrm>
          <a:prstGeom prst="rect">
            <a:avLst/>
          </a:prstGeom>
        </p:spPr>
      </p:pic>
      <p:pic>
        <p:nvPicPr>
          <p:cNvPr id="8200" name="Picture 8" descr="Indoor LED lighting Reasons Why We Go For Led Light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0894" y="4346591"/>
            <a:ext cx="3634772" cy="227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91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Lighting Applications</a:t>
            </a:r>
          </a:p>
        </p:txBody>
      </p:sp>
      <p:sp>
        <p:nvSpPr>
          <p:cNvPr id="3" name="Inhaltsplatzhalter 2"/>
          <p:cNvSpPr txBox="1">
            <a:spLocks/>
          </p:cNvSpPr>
          <p:nvPr/>
        </p:nvSpPr>
        <p:spPr bwMode="auto">
          <a:xfrm>
            <a:off x="-206983" y="1254959"/>
            <a:ext cx="8767588" cy="524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Outdoor Lighting</a:t>
            </a:r>
          </a:p>
          <a:p>
            <a:pPr lvl="1"/>
            <a:r>
              <a:rPr lang="en-US" sz="1800" dirty="0"/>
              <a:t>Street lights: 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Sports Stadium Lights:</a:t>
            </a:r>
            <a:br>
              <a:rPr lang="en-US" sz="1800" dirty="0"/>
            </a:br>
            <a:endParaRPr lang="en-US" sz="1800" dirty="0"/>
          </a:p>
          <a:p>
            <a:pPr marL="457200" lvl="1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Illuminated Advertising: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21" y="1281140"/>
            <a:ext cx="1584177" cy="14229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911" y="5040443"/>
            <a:ext cx="2824171" cy="1521408"/>
          </a:xfrm>
          <a:prstGeom prst="rect">
            <a:avLst/>
          </a:prstGeom>
        </p:spPr>
      </p:pic>
      <p:pic>
        <p:nvPicPr>
          <p:cNvPr id="27650" name="Picture 2" descr="Bildergebnis für led stadium lighting">
            <a:extLst>
              <a:ext uri="{FF2B5EF4-FFF2-40B4-BE49-F238E27FC236}">
                <a16:creationId xmlns:a16="http://schemas.microsoft.com/office/drawing/2014/main" id="{65BD9468-E113-4C56-A547-F9890F1A1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00" y="3068960"/>
            <a:ext cx="1661837" cy="110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A72008-3D26-4906-9EFA-873B13BF8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140" y="3036143"/>
            <a:ext cx="2201033" cy="1467355"/>
          </a:xfrm>
          <a:prstGeom prst="rect">
            <a:avLst/>
          </a:prstGeom>
        </p:spPr>
      </p:pic>
      <p:pic>
        <p:nvPicPr>
          <p:cNvPr id="27652" name="Picture 4" descr="Bildergebnis für led street light">
            <a:extLst>
              <a:ext uri="{FF2B5EF4-FFF2-40B4-BE49-F238E27FC236}">
                <a16:creationId xmlns:a16="http://schemas.microsoft.com/office/drawing/2014/main" id="{6BCA8386-AD3E-4009-BADA-5BDB0D036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00" y="1417656"/>
            <a:ext cx="2273115" cy="105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24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ildergebnis für automotive rear 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0514" y="3717032"/>
            <a:ext cx="2647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Lighting Applications</a:t>
            </a:r>
          </a:p>
        </p:txBody>
      </p:sp>
      <p:sp>
        <p:nvSpPr>
          <p:cNvPr id="3" name="Inhaltsplatzhalter 2"/>
          <p:cNvSpPr txBox="1">
            <a:spLocks/>
          </p:cNvSpPr>
          <p:nvPr/>
        </p:nvSpPr>
        <p:spPr bwMode="auto">
          <a:xfrm>
            <a:off x="-40544" y="1433414"/>
            <a:ext cx="8767588" cy="524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SzPct val="1050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266AB"/>
              </a:buClr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Automotive Lighting</a:t>
            </a:r>
          </a:p>
          <a:p>
            <a:pPr marL="457200" lvl="1" indent="0">
              <a:buNone/>
            </a:pPr>
            <a:br>
              <a:rPr lang="en-US" sz="1800" dirty="0"/>
            </a:b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850" y="1916832"/>
            <a:ext cx="2390800" cy="192894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1937177"/>
            <a:ext cx="2270943" cy="190859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850" y="4153648"/>
            <a:ext cx="2390800" cy="18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48624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vorlage_SoE_english-1">
  <a:themeElements>
    <a:clrScheme name="SoE Farben">
      <a:dk1>
        <a:sysClr val="windowText" lastClr="000000"/>
      </a:dk1>
      <a:lt1>
        <a:sysClr val="window" lastClr="FFFFFF"/>
      </a:lt1>
      <a:dk2>
        <a:srgbClr val="2266AB"/>
      </a:dk2>
      <a:lt2>
        <a:srgbClr val="78786E"/>
      </a:lt2>
      <a:accent1>
        <a:srgbClr val="2266AB"/>
      </a:accent1>
      <a:accent2>
        <a:srgbClr val="CE003C"/>
      </a:accent2>
      <a:accent3>
        <a:srgbClr val="78786E"/>
      </a:accent3>
      <a:accent4>
        <a:srgbClr val="000000"/>
      </a:accent4>
      <a:accent5>
        <a:srgbClr val="FFFFFF"/>
      </a:accent5>
      <a:accent6>
        <a:srgbClr val="FFFFFF"/>
      </a:accent6>
      <a:hlink>
        <a:srgbClr val="0000FF"/>
      </a:hlink>
      <a:folHlink>
        <a:srgbClr val="0000FF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keanos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Folienvorlage_SoE_english-1</Template>
  <TotalTime>0</TotalTime>
  <Words>1254</Words>
  <Application>Microsoft Office PowerPoint</Application>
  <PresentationFormat>Bildschirmpräsentation (4:3)</PresentationFormat>
  <Paragraphs>298</Paragraphs>
  <Slides>42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Cambria Math</vt:lpstr>
      <vt:lpstr>Folienvorlage_SoE_english-1</vt:lpstr>
      <vt:lpstr>Visio</vt:lpstr>
      <vt:lpstr>PowerPoint-Präsentation</vt:lpstr>
      <vt:lpstr>What are LED Lighting Applications?</vt:lpstr>
      <vt:lpstr>Lamp Shade / Diffuser</vt:lpstr>
      <vt:lpstr>Evolution of Lighting Technologies</vt:lpstr>
      <vt:lpstr>The History of LED Technology</vt:lpstr>
      <vt:lpstr>The History of LED Technology</vt:lpstr>
      <vt:lpstr>LED Lighting Applications</vt:lpstr>
      <vt:lpstr>LED Lighting Applications</vt:lpstr>
      <vt:lpstr>LED Lighting Applications</vt:lpstr>
      <vt:lpstr>What are the Benefits of LED Lighting ?</vt:lpstr>
      <vt:lpstr> </vt:lpstr>
      <vt:lpstr>Forecast for Lighting Technologies</vt:lpstr>
      <vt:lpstr>How LEDs work</vt:lpstr>
      <vt:lpstr>How LEDs work</vt:lpstr>
      <vt:lpstr>How LEDs work</vt:lpstr>
      <vt:lpstr>How LEDs work</vt:lpstr>
      <vt:lpstr>Example of LED Color Portfolio </vt:lpstr>
      <vt:lpstr>Example of LED Color Portfolio</vt:lpstr>
      <vt:lpstr>LED Binning</vt:lpstr>
      <vt:lpstr>White LEDs</vt:lpstr>
      <vt:lpstr>White LEDs</vt:lpstr>
      <vt:lpstr>Electrical Characteristics of LEDs</vt:lpstr>
      <vt:lpstr>LED Electrical Characteristics</vt:lpstr>
      <vt:lpstr>LED Electrical Characteristics</vt:lpstr>
      <vt:lpstr>Structure of a Power LED</vt:lpstr>
      <vt:lpstr>Thermal Management of Power LEDs</vt:lpstr>
      <vt:lpstr>Thermal Management of Power LEDs</vt:lpstr>
      <vt:lpstr>Thermal Management of Power LEDs</vt:lpstr>
      <vt:lpstr>Thermal Management of Power LEDs</vt:lpstr>
      <vt:lpstr>Thermal Management of Power LEDs Measures to Reduce Rth</vt:lpstr>
      <vt:lpstr>Photometric Quantities  for LED Characterization</vt:lpstr>
      <vt:lpstr>Photometry vs. Radiometry</vt:lpstr>
      <vt:lpstr>Photometry vs. Radiometry</vt:lpstr>
      <vt:lpstr>Photometric Quantities:  Luminous Flux</vt:lpstr>
      <vt:lpstr>Luminous Efficacy, Efficiency</vt:lpstr>
      <vt:lpstr>Photometric Quantities:  Luminous Intensity</vt:lpstr>
      <vt:lpstr>Photometric Quantities:  Luminous Intensity</vt:lpstr>
      <vt:lpstr>LED Viewing Angle</vt:lpstr>
      <vt:lpstr>Photometric Quantities:  Luminance</vt:lpstr>
      <vt:lpstr>Photometric Quantities:  Luminance</vt:lpstr>
      <vt:lpstr>Photometric Quantities:  Illuminance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Ehrensperger</dc:creator>
  <cp:lastModifiedBy>Andreas Ehrensperger</cp:lastModifiedBy>
  <cp:revision>340</cp:revision>
  <cp:lastPrinted>2016-10-09T18:52:13Z</cp:lastPrinted>
  <dcterms:created xsi:type="dcterms:W3CDTF">2013-02-22T08:13:41Z</dcterms:created>
  <dcterms:modified xsi:type="dcterms:W3CDTF">2019-09-01T15:34:17Z</dcterms:modified>
</cp:coreProperties>
</file>